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Excellency, Distinguished Leaders of the Campaign Council, and Members of the High Table:</a:t>
            </a:r>
          </a:p>
          <a:p/>
          <a:p>
            <a:r>
              <a:t>In modern Nigerian presidential elections, victory is won at the ballot box, but history has shown us that it is too often lost at collation centers under cover of darkness, or forfeited in election petition tribunals due to evidentiary technicalities.</a:t>
            </a:r>
          </a:p>
          <a:p/>
          <a:p>
            <a:r>
              <a:t>Today, GetoCore Digital Innovation is honored to present not a theoretical proposal, but a fully operational, battle-ready electoral defense ecosystem engineered specifically for His Excellency Atiku Abubakar and the African Democratic Congress.</a:t>
            </a:r>
          </a:p>
          <a:p/>
          <a:p>
            <a:r>
              <a:t>We have bridged every single one of Nigeria's 176,846 polling units directly to Your Excellency's war room—operating 100% offline in rural dead zones, powered by automated forensic OCR, and sealed with the strict evidentiary standards of the Nigerian Evidence Act. Your Excellency, our goal today is simple: to show you how this technology guarantees that in 2027, every vote cast in your name will count, will be defended, and will be crowned with victory.</a:t>
            </a:r>
          </a:p>
          <a:p/>
          <a:p>
            <a:r>
              <a:t>[Psychological Cue]: Maintain steady, respectful eye contact with His Excellency. Speak with measured presidential cadence. Do not rush.</a:t>
            </a:r>
          </a:p>
          <a:p/>
          <a:p>
            <a:r>
              <a:t>[Anticipated Question]: Is this just a software concept, or is it already built?</a:t>
            </a:r>
          </a:p>
          <a:p>
            <a:r>
              <a:t>[Winning Answer]: Your Excellency, it is not a concept. It is live right now on this screen, running on local network servers, and installed on the smartphones in our hands. You will test it yourself during this briefing.</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Excellency, to build the ultimate weapon, we first conducted an exhaustive forensic review of every judgment of the 2019 and 2023 Presidential Election Petition Tribunals.</a:t>
            </a:r>
          </a:p>
          <a:p/>
          <a:p>
            <a:r>
              <a:t>Why did past petitions face insurmountable hurdles? It came down to five lethal traps: First, the Midnight Collation Blackout—between 7:00 PM and 3:00 AM, when results travel from polling units to collation centers, numbers are altered while our agents are fatigued or chased away. Second, the INEC IReV Mirage—delayed uploads, blurred photographs of Form EC8A, and altered sheets. Third, the Section 51 Over-Voting Trap—opponents stuffed ballots beyond BVAS accreditation, but our campaign lacked immediate mathematical proof to invalidate those polling units. Fourth, Agent Infiltration—unaccredited, compromised agents. And fifth, the Evidence Scramble—trying to collect 176,000 paper sheets in only 21 statutory days.</a:t>
            </a:r>
          </a:p>
          <a:p/>
          <a:p>
            <a:r>
              <a:t>GetoCore was built with one supreme objective: to be the definitive technological antidote to every single one of these five traps.</a:t>
            </a:r>
          </a:p>
          <a:p/>
          <a:p>
            <a:r>
              <a:t>[Psychological Cue]: Look at the legal advisers and former state collation agents in the room. They know this pain intimately.</a:t>
            </a:r>
          </a:p>
          <a:p/>
          <a:p>
            <a:r>
              <a:t>[Anticipated Question from Legal Counsel]: The courts in 2023 insisted that electronic evidence must be specifically pleaded and certified. How does this solve that?</a:t>
            </a:r>
          </a:p>
          <a:p>
            <a:r>
              <a:t>[Winning Answer]: Learned Silk, Section 84(4) requires a contemporaneous certificate of device conditions, cryptographic hashing of the image file, and proof of non-tampering. Our system generates that exact statutory certificate automatically for every single Form EC8A within seconds of capture.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With GetoCore’s Parallel Vote Tabulation engine, we fundamentally change the balance of power. We no longer sit in helpless anxiety waiting for INEC to announce what happened in our strongholds.</a:t>
            </a:r>
          </a:p>
          <a:p/>
          <a:p>
            <a:r>
              <a:t>As polls close and counting concludes between 3:00 PM and 5:00 PM on election day, our 176,846 accredited agents transmit their physical Form EC8A carbon duplicates into our secure vault.</a:t>
            </a:r>
          </a:p>
          <a:p/>
          <a:p>
            <a:r>
              <a:t>By 9:00 PM on election night, while INEC collation is still crawling, Your Excellency will know: 1. Your exact national vote count. 2. Your percentage margin. 3. Your compliance with the constitutional 25% threshold across 24 or more states.</a:t>
            </a:r>
          </a:p>
          <a:p/>
          <a:p>
            <a:r>
              <a:t>This gives Your Excellency complete strategic initiative to address the nation, brief foreign election observer missions, and pre-emptively shut down any attempt to doctor state-level declarations.</a:t>
            </a:r>
          </a:p>
          <a:p/>
          <a:p>
            <a:r>
              <a:t>[Psychological Cue]: Emphasize pre-emptive authority. Leaders hate being caught off-guard; they love having superior intelligence.</a:t>
            </a:r>
          </a:p>
          <a:p/>
          <a:p>
            <a:r>
              <a:t>[Anticipated Question from Campaign DG]: What if INEC delays uploading or shuts down its server like in 2023?</a:t>
            </a:r>
          </a:p>
          <a:p>
            <a:r>
              <a:t>[Winning Answer]: That is precisely why this is an INDEPENDENT Parallel Vote Tabulation. We do not depend on INEC's server to know our results; we possess the certified physical carbon copies signed by the Presiding Officers and party agents before the BVAS leaves the polling unit.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Excellency, anyone can build a software that works inside a luxury hotel in Abuja. But elections are won in the creeks of Bayelsa, the desert dunes of Borno, the riverine areas of Delta, and the remote farmlands of Sokoto and Taraba where there is zero GSM network.</a:t>
            </a:r>
          </a:p>
          <a:p/>
          <a:p>
            <a:r>
              <a:t>If an app requires internet to save results, that app will fail on election day.</a:t>
            </a:r>
          </a:p>
          <a:p/>
          <a:p>
            <a:r>
              <a:t>GetoCore is built with an Offline-First AES-GCM 256-Bit Encrypted Vault. An agent in a dead zone can record BVAS accreditations, log party tallies, snap high-resolution Form EC8A photos, and seal the record without a single bar of cellular network.</a:t>
            </a:r>
          </a:p>
          <a:p/>
          <a:p>
            <a:r>
              <a:t>The moment the agent walks into GSM coverage, or reaches a supervisor's mobile Wi-Fi hotspot at the Ward collation center, the entire encrypted packet syncs to headquarters automatically in under 500 milliseconds.</a:t>
            </a:r>
          </a:p>
          <a:p/>
          <a:p>
            <a:r>
              <a:t>[Psychological Cue]: Speak with practical, rugged knowledge of Nigerian rural realities. This proves you are seasoned field operators, not ivory-tower theoreticians.</a:t>
            </a:r>
          </a:p>
          <a:p/>
          <a:p>
            <a:r>
              <a:t>[Anticipated Question]: What if thugs seize our agent's phone at the polling unit?</a:t>
            </a:r>
          </a:p>
          <a:p>
            <a:r>
              <a:t>[Winning Answer]: Because of AES-GCM encryption and salted SHA-256 PIN locks, the data inside the phone is completely inaccessible to thugs or compromised security personnel. Furthermore, once an agent syncs, headquarters can remotely revoke or lock that credential immediately.</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must remember who our polling unit agents are. Many are passionate grassroots party loyalists, market women, youth coordinators, and local elders who may not be fluent in English legal jargon.</a:t>
            </a:r>
          </a:p>
          <a:p/>
          <a:p>
            <a:r>
              <a:t>To eliminate confusion on election day, we integrated an intelligent, offline-capable Multilingual Guidance Assistant that communicates in Hausa, Igbo, Yorùbá, Nigerian Pidgin, and English.</a:t>
            </a:r>
          </a:p>
          <a:p/>
          <a:p>
            <a:r>
              <a:t>If an opponent tries to close the polling unit while voters are still waiting, the agent doesn't need to read a 100-page Electoral Act. They simply ask the assistant in Hausa or Pidgin: 'Dokokin rufe zabe' or 'Voters still dey line'. Instantly, the assistant speaks back: 'Under Section 50 of the Electoral Act 2022, every voter on the queue before 2:30 PM has an absolute legal right to vote. Object immediately and note the PO's name.' This turns every single one of our 176,846 agents into an empowered, legally literate field commander.</a:t>
            </a:r>
          </a:p>
          <a:p/>
          <a:p>
            <a:r>
              <a:t>[Psychological Cue]: Atiku Abubakar has always prided himself as a pan-Nigerian unifier. Highlighting Hausa, Igbo, and Yoruba side-by-side demonstrates profound national sensitivity.</a:t>
            </a:r>
          </a:p>
          <a:p/>
          <a:p>
            <a:r>
              <a:t>[Anticipated Question]: Can the AI be manipulated or hallucinate fake rules?</a:t>
            </a:r>
          </a:p>
          <a:p>
            <a:r>
              <a:t>[Winning Answer]: No. The core offline guidance engine runs on a strictly deterministic rule-tree compiled directly from the Electoral Act 2022 and INEC Regulations and Guidelines for Elections 2024. It only dispenses certified electoral law.</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Excellency, this is our crown jewel forensic weapon. In 2023, hundreds of thousands of PDF sheets were dumped on IReV. It took weeks for lawyers to inspect a fraction of them.</a:t>
            </a:r>
          </a:p>
          <a:p/>
          <a:p>
            <a:r>
              <a:t>Our computer vision OCR engine automates this entire forensic audit: As soon as our agent uploads the physical carbon duplicate of Form EC8A, our OCR reads the scores: ADC, APC, PDP, LP, NNPP, SDP, accredited voters, and rejected ballots. The system pulls the corresponding file uploaded by INEC to IReV and performs a pixel-by-pixel, number-by-number side-by-side comparison.</a:t>
            </a:r>
          </a:p>
          <a:p/>
          <a:p>
            <a:r>
              <a:t>If our physical carbon copy shows ADC scored 245 votes, but INEC IReV shows 145 votes because a corrupt official altered the '2' into a '1', the system triggers a CRITICAL FORENSIC ALERT. It outlines the fraudulent cell in red, calculates the suppressed margin, and automatically issues an immutable legal exhibit code: #ADC-2027-EXHIBIT-OCR-241101002. By dawn on Sunday, Your Excellency will have a complete master spreadsheet of every single altered polling unit across Nigeria.</a:t>
            </a:r>
          </a:p>
          <a:p/>
          <a:p>
            <a:r>
              <a:t>[Psychological Cue]: Turn directly toward the legal team. Watch their eyes widen. You have just solved the single greatest bottleneck of election litigation.</a:t>
            </a:r>
          </a:p>
          <a:p/>
          <a:p>
            <a:r>
              <a:t>[Anticipated Question]: What if the photo taken by the agent is tilted or taken under poor lighting?</a:t>
            </a:r>
          </a:p>
          <a:p>
            <a:r>
              <a:t>[Winning Answer]: Our mobile app includes built-in contrast normalization, perspective rectification, and a real-time blur-detection shield. If the photo is illegible, the app prompts the agent to retake it immediately before leaving the polling unit.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To our esteemed Senior Advocates and Legal Counsel in the room: We know the tragedy of past presidential petitions—having moral truth on your side, but being shut down on technical grounds under Section 84(4) of the Evidence Act 2011.</a:t>
            </a:r>
          </a:p>
          <a:p/>
          <a:p>
            <a:r>
              <a:t>GetoCore was designed from the database up to satisfy the strictest evidentiary tests established in Abubakar v. INEC and subsequent appellate jurisprudence:</a:t>
            </a:r>
          </a:p>
          <a:p>
            <a:r>
              <a:t>1. Every record, timestamp, GPS lock, and image is bound to an immutable SHA-256 cryptographic hash.</a:t>
            </a:r>
          </a:p>
          <a:p>
            <a:r>
              <a:t>2. The system generates an automatic, pre-formatted Certificate of Identification of Computer Printout signed by the systems engineer testifying to the continuous, uncompromised operation of the computer devices.</a:t>
            </a:r>
          </a:p>
          <a:p>
            <a:r>
              <a:t>3. With one click, the platform generates the Master Tribunal Dossier—binding every polling unit's physical EC8A photo, IReV variance report, agent affidavit, and ballot accounting into indexed PDF volumes ready for court filing on Day 1 of the 21-day petition window.</a:t>
            </a:r>
          </a:p>
          <a:p/>
          <a:p>
            <a:r>
              <a:t>Your legal team will not spend 20 days looking for evidence; they will spend Day 1 presenting an open-and-shut evidentiary case.</a:t>
            </a:r>
          </a:p>
          <a:p/>
          <a:p>
            <a:r>
              <a:t>[Psychological Cue]: Address the SANs with professional deference. You are giving them the ultimate courtroom weapon.</a:t>
            </a:r>
          </a:p>
          <a:p/>
          <a:p>
            <a:r>
              <a:t>[Anticipated Question from Senior Counsel]: Can the respondents claim that we altered the images on our server?</a:t>
            </a:r>
          </a:p>
          <a:p>
            <a:r>
              <a:t>[Winning Answer]: No, Learned Silk. Because the SHA-256 cryptographic hash is calculated at the exact instant the photo is taken at the polling unit. Any alteration of even a single pixel on the server would invalidate the mathematical hash, proving conclusively that our records are uncompromised original digital evidence.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National Coordinator’s console is not just an analytics dashboard; it is an institutional collation powerhouse. The system features the Complete Statutory Forms Collation Engine, allowing headquarters to generate all five official statutory INEC electoral tiers: Form EC8A (Polling Unit), Form EC8B (Ward), Form EC8C (LGA), Form EC8D (State), and Form EC8E—The National Presidential Declaration Summary for all 36 States and the FCT.</a:t>
            </a:r>
          </a:p>
          <a:p/>
          <a:p>
            <a:r>
              <a:t>Every form is rendered in official statutory green-border PDF formats with all party tallies automatically written in capital legal words—for example, 'TWO HUNDRED AND FORTY-FIVE'—alongside complete 37-state CSV exports for deep statistical regression and forensic witness statements.</a:t>
            </a:r>
          </a:p>
          <a:p/>
          <a:p>
            <a:r>
              <a:t>[Psychological Cue]: Showcase institutional gravitas. The campaign is behaving like an incoming government, with immaculate administrative mastery.</a:t>
            </a:r>
          </a:p>
          <a:p/>
          <a:p>
            <a:r>
              <a:t>[Anticipated Question]: Can we export raw spreadsheets to cross-tabulate with our campaign demographic models?</a:t>
            </a:r>
          </a:p>
          <a:p>
            <a:r>
              <a:t>[Winning Answer]: Yes. With one click, the system exports structured CSV files for every state, LGA, and ward, completely compatible with Excel, Stata, and SPSS.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Excellency, technology is only as dependable as the human beings on the ground. In past elections, campaigns suffered from ghost agents who never showed up, compromised agents who submitted false numbers, and unauthorized individuals impersonating party officials.</a:t>
            </a:r>
          </a:p>
          <a:p/>
          <a:p>
            <a:r>
              <a:t>Our Participant Accreditation &amp; Security Management Desk resolves this completely: Every agent is enrolled through the strict INEC delimitation cascade: State, LGA, Ward, and exact Polling Unit code. The system automatically generates a high-entropy 4-digit security PIN protected by salted cryptographic SHA-256 hashing. Furthermore, the platform prints standardized, high-resolution Official Party Accreditation ID Badges featuring Your Excellency's portrait, the ADC national emblem, lanyard punch slot, and an encrypted QR verification code. If an agent is compromised or arrested, headquarters can revoke their access in one second with a single click, instantly cutting off their ability to transmit fake figures.</a:t>
            </a:r>
          </a:p>
          <a:p/>
          <a:p>
            <a:r>
              <a:t>[Psychological Cue]: Emphasize iron discipline and command control. Campaign managers hate losing control of field personnel.</a:t>
            </a:r>
          </a:p>
          <a:p/>
          <a:p>
            <a:r>
              <a:t>[Anticipated Question]: How do we get these PINs to over 176,000 agents in time?</a:t>
            </a:r>
          </a:p>
          <a:p>
            <a:r>
              <a:t>[Winning Answer]: The desk features integrated SMS and WhatsApp dispatch simulation. Coordinators can batch-generate credentials and dispatch them straight to verified agents' mobile devices in seconds.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During an election, uncontrolled information leaks cause panic, defection, and operational sabotage. If a rogue coordinator in one state sees early bad numbers from another region, they may abandon their collation center.</a:t>
            </a:r>
          </a:p>
          <a:p/>
          <a:p>
            <a:r>
              <a:t>Our system enforces strict, military-grade Downward-Only Role-Based Access Control (RBAC): A Polling Unit Agent sees ONLY their assigned polling unit. A Ward Supervisor sees only their specific Registration Area. An LGA Supervisor sees only their 10 to 20 wards. A State Supervisor oversees their state only. A Regional Coordinator oversees their geopolitical zone. ONLY Your Excellency, the Campaign DG, and the National Coordinator in the Presidential Situation Room possess full 360-degree pan-Nigerian command. Information travels upward to power your strategy, while high-priority command directives broadcast downward to coordinate your troops.</a:t>
            </a:r>
          </a:p>
          <a:p/>
          <a:p>
            <a:r>
              <a:t>[Psychological Cue]: Reassure the candidate of total confidentiality and strategic secrecy.</a:t>
            </a:r>
          </a:p>
          <a:p/>
          <a:p>
            <a:r>
              <a:t>[Anticipated Question]: Can an insider steal our national tally and sell it to the ruling party?</a:t>
            </a:r>
          </a:p>
          <a:p>
            <a:r>
              <a:t>[Winning Answer]: No. Every export, view, and query is tied to hardware session tokens, logged with IP and device fingerprints, and watermarked with cryptographic accountability.</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Excellency, we do not come to you asking for months to build software from scratch. Phase 1 is already 100% completed, tested, and operational today.</a:t>
            </a:r>
          </a:p>
          <a:p/>
          <a:p>
            <a:r>
              <a:t>Our disciplined operational rollout plan covers four clear milestones: Phase 1 (Completed ✅): Enterprise platform engineered, offline vault verified, OCR comparison active, statutory forms engine certified. Phase 2 (Q4 2026): Zonal and State Training Cascade—training our 6 Regional Coordinators and 37 State Returning Officers to manage their supervisor consoles. Phase 3 (January 2027): Nationwide Mock Election Simulation—running a live 10,000-unit stress test across all 6 geopolitical zones to verify concurrent server load and agent speed. Phase 4 (February 2027): D-Day Live Battle-Station Execution—24/7 Presidential Situation Room activation, real-time PVT, automated IReV audit, and instant tribunal archiving.</a:t>
            </a:r>
          </a:p>
          <a:p/>
          <a:p>
            <a:r>
              <a:t>We have a clear, calm, disciplined flight plan to election day.</a:t>
            </a:r>
          </a:p>
          <a:p/>
          <a:p>
            <a:r>
              <a:t>[Psychological Cue]: Project operational maturity. You have a detailed logistics calendar that leaves nothing to chance.</a:t>
            </a:r>
          </a:p>
          <a:p/>
          <a:p>
            <a:r>
              <a:t>[Anticipated Question]: Do we have enough time to train agents across 774 LGAs?</a:t>
            </a:r>
          </a:p>
          <a:p>
            <a:r>
              <a:t>[Winning Answer]: Yes, Your Excellency. Because our mobile app is so intuitive and guided by indigenous multilingual AI, training an agent takes less than 15 minutes. A cascade training of 37 state leads who train 774 LGA leads can be completed in under 3 weeks.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Excellency, in 2027, election victory will not belong simply to the candidate with the biggest rallies or the loudest speeches. Victory will belong to the candidate with the superior operational intelligence and the technological dominance to protect their votes.</a:t>
            </a:r>
          </a:p>
          <a:p/>
          <a:p>
            <a:r>
              <a:t>GetoCore Digital Innovation brings you: 1. An impenetrable shield against midnight collation manipulation. 2. An automated forensic sword to catch IReV alterations in seconds. 3. A court-ready evidentiary binder that guarantees our victory in tribunals. 4. Complete peace of mind that every vote cast in your name from Kaura Namoda to Nembe, from Badagry to Maiduguri, will be counted and defended.</a:t>
            </a:r>
          </a:p>
          <a:p/>
          <a:p>
            <a:r>
              <a:t>Your Excellency, the system is ready. The team is ready. We are honored to stand with you on the road to Aso Rock. We invite Your Excellency to join us now as we demonstrate the live system running in real time. Thank you, Your Excellency!</a:t>
            </a:r>
          </a:p>
          <a:p/>
          <a:p>
            <a:r>
              <a:t>[Psychological Cue]: Conclude with solemn presidential dignity, firm conviction, and warmth. Pause for 3 full seconds. Then transition smoothly to the live demonstration.</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Immediately after Slide 12, transition to the live system demonstration. Follow this exact 5-step choreography:</a:t>
            </a:r>
          </a:p>
          <a:p/>
          <a:p>
            <a:r>
              <a:t>Step 1: The Phone Pairing &amp; Mobile App (60s) - Scan on-screen QR code at http://localhost:3000/dashboard; tap banner; app loads instantly.</a:t>
            </a:r>
          </a:p>
          <a:p>
            <a:r>
              <a:t>Step 2: The Ground Zero Polling Unit Submission (60s) - Enter ADC: 245, APC: 82, PDP: 41, LP: 19. Turn off Wi-Fi/cellular. Tap Submit &amp; Seal. App flashes 'SEALED IN OFFLINE AES-GCM VAULT'. Turn Wi-Fi on: phone buzzes 'Synced to Presidential War Room'.</a:t>
            </a:r>
          </a:p>
          <a:p>
            <a:r>
              <a:t>Step 3: Real-Time Collation &amp; Section 51 Alert (60s) - Show the projector screen updating national tally and Section 51 over-voting alarm.</a:t>
            </a:r>
          </a:p>
          <a:p>
            <a:r>
              <a:t>Step 4: The Forensic OCR &amp; IReV Side-by-Side Audit (60s) - Click Run Automated Forensic OCR Inspection. Point out red bounding box outlining altered vote cell. Stamped exhibit code.</a:t>
            </a:r>
          </a:p>
          <a:p>
            <a:r>
              <a:t>Step 5: Statutory Form EC8E &amp; Participant ID Badge Printing (60s) - Show Form EC8E with words conversion and 37-jurisdiction summary. Show participant badge with lanyard punch slot.</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Review the Top 10 Inevitable Hostile Questions from the High Table:</a:t>
            </a:r>
          </a:p>
          <a:p/>
          <a:p>
            <a:r>
              <a:t>1. 'What if INEC turns off IReV?' - We rely on physical carbon Form EC8A copies held by our agents before BVAS leaves the PU. When INEC claims glitches, we already have 99% collated.</a:t>
            </a:r>
          </a:p>
          <a:p>
            <a:r>
              <a:t>2. 'What if an agent is bribed?' - Photo verification, Ward supervisor checks, OCR discrepancy audit, and 1-second instant remote credential revocation.</a:t>
            </a:r>
          </a:p>
          <a:p>
            <a:r>
              <a:t>3. 'Can hackers bring down our server?' - Cloudflare Enterprise DDoS, edge-cached servers, isolated VPC networks, and local offline encryption.</a:t>
            </a:r>
          </a:p>
          <a:p>
            <a:r>
              <a:t>4. 'Will tribunals accept electronic spreadsheets?' - Spreadsheets alone are rejected; we provide physical EC8A photos, Section 84 Compliance Certificates, SHA-256 timestamps, and sworn affidavits.</a:t>
            </a:r>
          </a:p>
          <a:p>
            <a:r>
              <a:t>5. 'How much data/airtime is needed?' - Under 45KB per submission, less than 5MB for the entire day. A N500 data bundle lasts 3 elections.</a:t>
            </a:r>
          </a:p>
          <a:p>
            <a:r>
              <a:t>6. 'What if agents have cheap phones?' - 1.35MB APK, runs on Android 7.0+, dark mode saves 40% battery.</a:t>
            </a:r>
          </a:p>
          <a:p>
            <a:r>
              <a:t>7. 'How do we prevent regional coordinators from leaking numbers?' - Downward-only RBAC prevents viewing other states; forensic watermarking tracks all views.</a:t>
            </a:r>
          </a:p>
          <a:p>
            <a:r>
              <a:t>8. 'Can opponents jam networks around collation centers?' - Offline vault allows agents to walk 500m outside the jammed perimeter and auto-transmit.</a:t>
            </a:r>
          </a:p>
          <a:p>
            <a:r>
              <a:t>9. 'How do we verify agents actually arrived?' - Mandatory 7:00 AM GPS coordinate check-in and 8:00 AM BVAS zero-accreditation check.</a:t>
            </a:r>
          </a:p>
          <a:p>
            <a:r>
              <a:t>10. 'How soon can we start training?' - Immediately; Phase 2 zonal leadership training can commence next week.</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To finalize the partnership before leaving the room:</a:t>
            </a:r>
          </a:p>
          <a:p/>
          <a:p>
            <a:r>
              <a:t>1. Request the Formation of the Joint Implementation Committee: Comprising the GetoCore Technical Team, the Campaign DG, the Head of Legal/Tribunal Strategy, and the National Collation Officer.</a:t>
            </a:r>
          </a:p>
          <a:p>
            <a:r>
              <a:t>2. Schedule the 37-State Delimitation Data Audit: Ingesting the campaign's existing roster of verified party agents into the Participant Management Desk.</a:t>
            </a:r>
          </a:p>
          <a:p>
            <a:r>
              <a:t>3. Set the Date for the January 2027 Mock Election Simulation: Stress-testing 10,000 sample units across all 6 geopolitical zones.</a:t>
            </a:r>
          </a:p>
          <a:p/>
          <a:p>
            <a:r>
              <a:t>Securing the Mandate. Defending the Collation. Preserving the Victory.</a:t>
            </a:r>
          </a:p>
          <a:p>
            <a:r>
              <a:t>His Excellency Atiku Abubakar 2027 • Powered by GetoCore Digital Innovation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F1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31520" y="320040"/>
            <a:ext cx="10728655" cy="594360"/>
          </a:xfrm>
          <a:prstGeom prst="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100" b="1">
                <a:solidFill>
                  <a:srgbClr val="F59E0B"/>
                </a:solidFill>
              </a:defRPr>
            </a:pPr>
            <a:r>
              <a:t>EXECUTIVE STRATEGY BRIEFING   •   His Excellency Atiku Abubakar, GCON (ADC 🤝) • GetoCore Digital Innovation</a:t>
            </a:r>
          </a:p>
        </p:txBody>
      </p:sp>
      <p:sp>
        <p:nvSpPr>
          <p:cNvPr id="4" name="TextBox 3"/>
          <p:cNvSpPr txBox="1"/>
          <p:nvPr/>
        </p:nvSpPr>
        <p:spPr>
          <a:xfrm>
            <a:off x="731520" y="1005840"/>
            <a:ext cx="7315200" cy="1280160"/>
          </a:xfrm>
          <a:prstGeom prst="rect">
            <a:avLst/>
          </a:prstGeom>
          <a:noFill/>
        </p:spPr>
        <p:txBody>
          <a:bodyPr wrap="square">
            <a:spAutoFit/>
          </a:bodyPr>
          <a:lstStyle/>
          <a:p>
            <a:pPr>
              <a:spcAft>
                <a:spcPts val="400"/>
              </a:spcAft>
              <a:defRPr sz="2200" b="1">
                <a:solidFill>
                  <a:srgbClr val="FFFFFF"/>
                </a:solidFill>
              </a:defRPr>
            </a:pPr>
            <a:r>
              <a:t>Securing the Mandate: 2027 Presidential Situation Room</a:t>
            </a:r>
          </a:p>
          <a:p>
            <a:pPr>
              <a:defRPr sz="1200">
                <a:solidFill>
                  <a:srgbClr val="CBD5E1"/>
                </a:solidFill>
              </a:defRPr>
            </a:pPr>
            <a:r>
              <a:t>High-Velocity Parallel Vote Tabulation (PVT), Real-Time Forensic Audit &amp; Legal Defense Ecosystem</a:t>
            </a:r>
          </a:p>
        </p:txBody>
      </p:sp>
      <p:sp>
        <p:nvSpPr>
          <p:cNvPr id="5" name="Rounded Rectangle 4"/>
          <p:cNvSpPr/>
          <p:nvPr/>
        </p:nvSpPr>
        <p:spPr>
          <a:xfrm>
            <a:off x="731520" y="2423160"/>
            <a:ext cx="7132320" cy="114300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Winning at the Ballot, Defending at Collation</a:t>
            </a:r>
          </a:p>
          <a:p>
            <a:pPr>
              <a:defRPr sz="1050">
                <a:solidFill>
                  <a:srgbClr val="94A3B8"/>
                </a:solidFill>
              </a:defRPr>
            </a:pPr>
            <a:r>
              <a:t>Bridging every polling unit directly to the presidential war room in seconds, before midnight collation distortions begin.</a:t>
            </a:r>
          </a:p>
        </p:txBody>
      </p:sp>
      <p:sp>
        <p:nvSpPr>
          <p:cNvPr id="6" name="Rounded Rectangle 5"/>
          <p:cNvSpPr/>
          <p:nvPr/>
        </p:nvSpPr>
        <p:spPr>
          <a:xfrm>
            <a:off x="731520" y="3675887"/>
            <a:ext cx="7132320" cy="114300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100% Offline-First Architecture</a:t>
            </a:r>
          </a:p>
          <a:p>
            <a:pPr>
              <a:defRPr sz="1050">
                <a:solidFill>
                  <a:srgbClr val="94A3B8"/>
                </a:solidFill>
              </a:defRPr>
            </a:pPr>
            <a:r>
              <a:t>Engineered for harsh Nigerian terrains—riverine creeks, Sahel deserts, and rural villages with zero GSM coverage.</a:t>
            </a:r>
          </a:p>
        </p:txBody>
      </p:sp>
      <p:sp>
        <p:nvSpPr>
          <p:cNvPr id="7" name="Rounded Rectangle 6"/>
          <p:cNvSpPr/>
          <p:nvPr/>
        </p:nvSpPr>
        <p:spPr>
          <a:xfrm>
            <a:off x="731520" y="4928616"/>
            <a:ext cx="7132320" cy="114300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Automated Forensic Evidence</a:t>
            </a:r>
          </a:p>
          <a:p>
            <a:pPr>
              <a:defRPr sz="1050">
                <a:solidFill>
                  <a:srgbClr val="94A3B8"/>
                </a:solidFill>
              </a:defRPr>
            </a:pPr>
            <a:r>
              <a:t>Machine-vision OCR comparing physical EC8As against INEC IReV uploads, certified under Section 84 Evidence Act.</a:t>
            </a:r>
          </a:p>
        </p:txBody>
      </p:sp>
      <p:sp>
        <p:nvSpPr>
          <p:cNvPr id="8" name="Rounded Rectangle 7"/>
          <p:cNvSpPr/>
          <p:nvPr/>
        </p:nvSpPr>
        <p:spPr>
          <a:xfrm>
            <a:off x="8138160" y="1005840"/>
            <a:ext cx="3322015" cy="1828800"/>
          </a:xfrm>
          <a:prstGeom prst="roundRect">
            <a:avLst/>
          </a:prstGeom>
          <a:solidFill>
            <a:srgbClr val="131B2E"/>
          </a:solidFill>
          <a:ln w="1905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wrap="square" lIns="228600" tIns="137160"/>
          <a:lstStyle/>
          <a:p>
            <a:pPr algn="ctr">
              <a:defRPr sz="1050" b="1">
                <a:solidFill>
                  <a:srgbClr val="F59E0B"/>
                </a:solidFill>
              </a:defRPr>
            </a:pPr>
            <a:r>
              <a:t>NATIONWIDE POLLING UNITS</a:t>
            </a:r>
          </a:p>
          <a:p>
            <a:pPr>
              <a:spcAft>
                <a:spcPts val="200"/>
              </a:spcAft>
              <a:defRPr sz="3200" b="1">
                <a:solidFill>
                  <a:srgbClr val="FFFFFF"/>
                </a:solidFill>
              </a:defRPr>
            </a:pPr>
            <a:r>
              <a:t>176,846</a:t>
            </a:r>
          </a:p>
          <a:p>
            <a:pPr>
              <a:defRPr sz="1050">
                <a:solidFill>
                  <a:srgbClr val="CBD5E1"/>
                </a:solidFill>
              </a:defRPr>
            </a:pPr>
            <a:r>
              <a:t>Complete 36 States + FCT Abuja Real-Time Audit</a:t>
            </a:r>
          </a:p>
        </p:txBody>
      </p:sp>
      <p:sp>
        <p:nvSpPr>
          <p:cNvPr id="9" name="Rounded Rectangle 8"/>
          <p:cNvSpPr/>
          <p:nvPr/>
        </p:nvSpPr>
        <p:spPr>
          <a:xfrm>
            <a:off x="8138160" y="2971800"/>
            <a:ext cx="3322015" cy="329184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228600" tIns="164592"/>
          <a:lstStyle/>
          <a:p>
            <a:pPr algn="ctr">
              <a:spcAft>
                <a:spcPts val="800"/>
              </a:spcAft>
              <a:defRPr sz="1250" b="1">
                <a:solidFill>
                  <a:srgbClr val="10B981"/>
                </a:solidFill>
              </a:defRPr>
            </a:pPr>
            <a:r>
              <a:t>★  Executive Command Alignment</a:t>
            </a:r>
          </a:p>
          <a:p>
            <a:pPr>
              <a:spcAft>
                <a:spcPts val="500"/>
              </a:spcAft>
              <a:defRPr sz="1050">
                <a:solidFill>
                  <a:srgbClr val="94A3B8"/>
                </a:solidFill>
              </a:defRPr>
            </a:pPr>
            <a:r>
              <a:t>Presidential Flagbearer: His Excellency Atiku Abubakar, GCON</a:t>
            </a:r>
          </a:p>
          <a:p>
            <a:pPr>
              <a:spcAft>
                <a:spcPts val="500"/>
              </a:spcAft>
              <a:defRPr sz="1050">
                <a:solidFill>
                  <a:srgbClr val="94A3B8"/>
                </a:solidFill>
              </a:defRPr>
            </a:pPr>
            <a:r>
              <a:t>Political Vehicle: African Democratic Congress (ADC 🤝)</a:t>
            </a:r>
          </a:p>
          <a:p>
            <a:pPr>
              <a:spcAft>
                <a:spcPts val="500"/>
              </a:spcAft>
              <a:defRPr sz="1050">
                <a:solidFill>
                  <a:srgbClr val="94A3B8"/>
                </a:solidFill>
              </a:defRPr>
            </a:pPr>
            <a:r>
              <a:t>Mission Delimitation: 176,846 PUs • 8,809 Wards • 774 LGAs</a:t>
            </a:r>
          </a:p>
          <a:p>
            <a:pPr>
              <a:spcAft>
                <a:spcPts val="500"/>
              </a:spcAft>
              <a:defRPr sz="1050">
                <a:solidFill>
                  <a:srgbClr val="94A3B8"/>
                </a:solidFill>
              </a:defRPr>
            </a:pPr>
            <a:r>
              <a:t>Deployment Target: February 2027 Presidential Election</a:t>
            </a:r>
          </a:p>
        </p:txBody>
      </p:sp>
      <p:sp>
        <p:nvSpPr>
          <p:cNvPr id="10" name="TextBox 9"/>
          <p:cNvSpPr txBox="1"/>
          <p:nvPr/>
        </p:nvSpPr>
        <p:spPr>
          <a:xfrm>
            <a:off x="731520" y="6355080"/>
            <a:ext cx="10728655" cy="365760"/>
          </a:xfrm>
          <a:prstGeom prst="rect">
            <a:avLst/>
          </a:prstGeom>
          <a:noFill/>
        </p:spPr>
        <p:txBody>
          <a:bodyPr wrap="none">
            <a:spAutoFit/>
          </a:bodyPr>
          <a:lstStyle/>
          <a:p>
            <a:pPr algn="r">
              <a:defRPr sz="950">
                <a:solidFill>
                  <a:srgbClr val="94A3B8"/>
                </a:solidFill>
              </a:defRPr>
            </a:pPr>
            <a:r>
              <a:t>Slide 01 of 15   |   Securing The Mandate 2027   |   His Excellency Atiku Abubakar (ADC 🤝)   |   GetoCore Digital Innovation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F1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31520" y="320040"/>
            <a:ext cx="10728655" cy="594360"/>
          </a:xfrm>
          <a:prstGeom prst="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100" b="1">
                <a:solidFill>
                  <a:srgbClr val="F59E0B"/>
                </a:solidFill>
              </a:defRPr>
            </a:pPr>
            <a:r>
              <a:t>STRATEGIC PROBLEM ANALYSIS   •   Tribunal Forensic Diagnosis</a:t>
            </a:r>
          </a:p>
        </p:txBody>
      </p:sp>
      <p:sp>
        <p:nvSpPr>
          <p:cNvPr id="4" name="TextBox 3"/>
          <p:cNvSpPr txBox="1"/>
          <p:nvPr/>
        </p:nvSpPr>
        <p:spPr>
          <a:xfrm>
            <a:off x="731520" y="1005840"/>
            <a:ext cx="7315200" cy="1280160"/>
          </a:xfrm>
          <a:prstGeom prst="rect">
            <a:avLst/>
          </a:prstGeom>
          <a:noFill/>
        </p:spPr>
        <p:txBody>
          <a:bodyPr wrap="square">
            <a:spAutoFit/>
          </a:bodyPr>
          <a:lstStyle/>
          <a:p>
            <a:pPr>
              <a:spcAft>
                <a:spcPts val="400"/>
              </a:spcAft>
              <a:defRPr sz="2200" b="1">
                <a:solidFill>
                  <a:srgbClr val="FFFFFF"/>
                </a:solidFill>
              </a:defRPr>
            </a:pPr>
            <a:r>
              <a:t>The 2019 &amp; 2023 Electoral Trap: Why Mandates Were Lost</a:t>
            </a:r>
          </a:p>
          <a:p>
            <a:pPr>
              <a:defRPr sz="1200">
                <a:solidFill>
                  <a:srgbClr val="CBD5E1"/>
                </a:solidFill>
              </a:defRPr>
            </a:pPr>
            <a:r>
              <a:t>The 5 Systemic Failure Points That Stole Past Elections and Destroyed Tribunal Petitions</a:t>
            </a:r>
          </a:p>
        </p:txBody>
      </p:sp>
      <p:sp>
        <p:nvSpPr>
          <p:cNvPr id="5" name="Rounded Rectangle 4"/>
          <p:cNvSpPr/>
          <p:nvPr/>
        </p:nvSpPr>
        <p:spPr>
          <a:xfrm>
            <a:off x="731520" y="2423160"/>
            <a:ext cx="7132320" cy="896112"/>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The Midnight Collation Blackout</a:t>
            </a:r>
          </a:p>
          <a:p>
            <a:pPr>
              <a:defRPr sz="1050">
                <a:solidFill>
                  <a:srgbClr val="94A3B8"/>
                </a:solidFill>
              </a:defRPr>
            </a:pPr>
            <a:r>
              <a:t>Between 7:00 PM and 3:00 AM, results travel from PUs to Ward, LGA, and State centers; numbers are altered while agents are fatigued or displaced.</a:t>
            </a:r>
          </a:p>
        </p:txBody>
      </p:sp>
      <p:sp>
        <p:nvSpPr>
          <p:cNvPr id="6" name="Rounded Rectangle 5"/>
          <p:cNvSpPr/>
          <p:nvPr/>
        </p:nvSpPr>
        <p:spPr>
          <a:xfrm>
            <a:off x="731520" y="3429000"/>
            <a:ext cx="7132320" cy="896112"/>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The INEC IReV Mirage</a:t>
            </a:r>
          </a:p>
          <a:p>
            <a:pPr>
              <a:defRPr sz="1050">
                <a:solidFill>
                  <a:srgbClr val="94A3B8"/>
                </a:solidFill>
              </a:defRPr>
            </a:pPr>
            <a:r>
              <a:t>Delayed server uploads, blurred illegible Form EC8A photographs, and doctored uploads favoring opponents.</a:t>
            </a:r>
          </a:p>
        </p:txBody>
      </p:sp>
      <p:sp>
        <p:nvSpPr>
          <p:cNvPr id="7" name="Rounded Rectangle 6"/>
          <p:cNvSpPr/>
          <p:nvPr/>
        </p:nvSpPr>
        <p:spPr>
          <a:xfrm>
            <a:off x="731520" y="4434840"/>
            <a:ext cx="7132320" cy="896112"/>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Section 51 Over-Voting Trap</a:t>
            </a:r>
          </a:p>
          <a:p>
            <a:pPr>
              <a:defRPr sz="1050">
                <a:solidFill>
                  <a:srgbClr val="94A3B8"/>
                </a:solidFill>
              </a:defRPr>
            </a:pPr>
            <a:r>
              <a:t>Opponents stuffed ballots beyond BVAS accreditation without immediate mathematical proof to invalidate those polling units.</a:t>
            </a:r>
          </a:p>
        </p:txBody>
      </p:sp>
      <p:sp>
        <p:nvSpPr>
          <p:cNvPr id="8" name="Rounded Rectangle 7"/>
          <p:cNvSpPr/>
          <p:nvPr/>
        </p:nvSpPr>
        <p:spPr>
          <a:xfrm>
            <a:off x="731520" y="5440680"/>
            <a:ext cx="7132320" cy="896112"/>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Infiltrated &amp; Ghost Agents</a:t>
            </a:r>
          </a:p>
          <a:p>
            <a:pPr>
              <a:defRPr sz="1050">
                <a:solidFill>
                  <a:srgbClr val="94A3B8"/>
                </a:solidFill>
              </a:defRPr>
            </a:pPr>
            <a:r>
              <a:t>Unaccredited, compromised agents who failed to submit copies or sold duplicate copies to opponents.</a:t>
            </a:r>
          </a:p>
        </p:txBody>
      </p:sp>
      <p:sp>
        <p:nvSpPr>
          <p:cNvPr id="9" name="Rounded Rectangle 8"/>
          <p:cNvSpPr/>
          <p:nvPr/>
        </p:nvSpPr>
        <p:spPr>
          <a:xfrm>
            <a:off x="8138160" y="1005840"/>
            <a:ext cx="3322015" cy="1828800"/>
          </a:xfrm>
          <a:prstGeom prst="roundRect">
            <a:avLst/>
          </a:prstGeom>
          <a:solidFill>
            <a:srgbClr val="131B2E"/>
          </a:solidFill>
          <a:ln w="1905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wrap="square" lIns="228600" tIns="137160"/>
          <a:lstStyle/>
          <a:p>
            <a:pPr algn="ctr">
              <a:defRPr sz="1050" b="1">
                <a:solidFill>
                  <a:srgbClr val="F59E0B"/>
                </a:solidFill>
              </a:defRPr>
            </a:pPr>
            <a:r>
              <a:t>STATUTORY TRIBUNAL WINDOW</a:t>
            </a:r>
          </a:p>
          <a:p>
            <a:pPr>
              <a:spcAft>
                <a:spcPts val="200"/>
              </a:spcAft>
              <a:defRPr sz="3200" b="1">
                <a:solidFill>
                  <a:srgbClr val="FFFFFF"/>
                </a:solidFill>
              </a:defRPr>
            </a:pPr>
            <a:r>
              <a:t>21 Days</a:t>
            </a:r>
          </a:p>
          <a:p>
            <a:pPr>
              <a:defRPr sz="1050">
                <a:solidFill>
                  <a:srgbClr val="CBD5E1"/>
                </a:solidFill>
              </a:defRPr>
            </a:pPr>
            <a:r>
              <a:t>6 Months of paper chasing leads to fatal dismissal</a:t>
            </a:r>
          </a:p>
        </p:txBody>
      </p:sp>
      <p:sp>
        <p:nvSpPr>
          <p:cNvPr id="10" name="Rounded Rectangle 9"/>
          <p:cNvSpPr/>
          <p:nvPr/>
        </p:nvSpPr>
        <p:spPr>
          <a:xfrm>
            <a:off x="8138160" y="2971800"/>
            <a:ext cx="3322015" cy="329184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228600" tIns="164592"/>
          <a:lstStyle/>
          <a:p>
            <a:pPr algn="ctr">
              <a:spcAft>
                <a:spcPts val="800"/>
              </a:spcAft>
              <a:defRPr sz="1250" b="1">
                <a:solidFill>
                  <a:srgbClr val="10B981"/>
                </a:solidFill>
              </a:defRPr>
            </a:pPr>
            <a:r>
              <a:t>★  Historical Evidentiary Comparison</a:t>
            </a:r>
          </a:p>
          <a:p>
            <a:pPr>
              <a:spcAft>
                <a:spcPts val="500"/>
              </a:spcAft>
              <a:defRPr sz="1050">
                <a:solidFill>
                  <a:srgbClr val="94A3B8"/>
                </a:solidFill>
              </a:defRPr>
            </a:pPr>
            <a:r>
              <a:t>2019/2023 Collation Lag: Up to 72 Hours Lost in Dark</a:t>
            </a:r>
          </a:p>
          <a:p>
            <a:pPr>
              <a:spcAft>
                <a:spcPts val="500"/>
              </a:spcAft>
              <a:defRPr sz="1050">
                <a:solidFill>
                  <a:srgbClr val="94A3B8"/>
                </a:solidFill>
              </a:defRPr>
            </a:pPr>
            <a:r>
              <a:t>Doctored Form EC8A Sheets: Unproven within 21-Day Window</a:t>
            </a:r>
          </a:p>
          <a:p>
            <a:pPr>
              <a:spcAft>
                <a:spcPts val="500"/>
              </a:spcAft>
              <a:defRPr sz="1050">
                <a:solidFill>
                  <a:srgbClr val="94A3B8"/>
                </a:solidFill>
              </a:defRPr>
            </a:pPr>
            <a:r>
              <a:t>Tribunal Section 84 Rejections: Lacked Certified Cryptographic Proof</a:t>
            </a:r>
          </a:p>
          <a:p>
            <a:pPr>
              <a:spcAft>
                <a:spcPts val="500"/>
              </a:spcAft>
              <a:defRPr sz="1050">
                <a:solidFill>
                  <a:srgbClr val="94A3B8"/>
                </a:solidFill>
              </a:defRPr>
            </a:pPr>
            <a:r>
              <a:t>GetoCore 2027 Defense: Instant SHA-256 Cloud Sealing</a:t>
            </a:r>
          </a:p>
        </p:txBody>
      </p:sp>
      <p:sp>
        <p:nvSpPr>
          <p:cNvPr id="11" name="TextBox 10"/>
          <p:cNvSpPr txBox="1"/>
          <p:nvPr/>
        </p:nvSpPr>
        <p:spPr>
          <a:xfrm>
            <a:off x="731520" y="6355080"/>
            <a:ext cx="10728655" cy="365760"/>
          </a:xfrm>
          <a:prstGeom prst="rect">
            <a:avLst/>
          </a:prstGeom>
          <a:noFill/>
        </p:spPr>
        <p:txBody>
          <a:bodyPr wrap="none">
            <a:spAutoFit/>
          </a:bodyPr>
          <a:lstStyle/>
          <a:p>
            <a:pPr algn="r">
              <a:defRPr sz="950">
                <a:solidFill>
                  <a:srgbClr val="94A3B8"/>
                </a:solidFill>
              </a:defRPr>
            </a:pPr>
            <a:r>
              <a:t>Slide 02 of 15   |   Securing The Mandate 2027   |   His Excellency Atiku Abubakar (ADC 🤝)   |   GetoCore Digital Innovation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F1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31520" y="320040"/>
            <a:ext cx="10728655" cy="594360"/>
          </a:xfrm>
          <a:prstGeom prst="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100" b="1">
                <a:solidFill>
                  <a:srgbClr val="F59E0B"/>
                </a:solidFill>
              </a:defRPr>
            </a:pPr>
            <a:r>
              <a:t>THE STRATEGIC BREAKTHROUGH   •   Parallel Vote Tabulation (PVT) Engine</a:t>
            </a:r>
          </a:p>
        </p:txBody>
      </p:sp>
      <p:sp>
        <p:nvSpPr>
          <p:cNvPr id="4" name="TextBox 3"/>
          <p:cNvSpPr txBox="1"/>
          <p:nvPr/>
        </p:nvSpPr>
        <p:spPr>
          <a:xfrm>
            <a:off x="731520" y="1005840"/>
            <a:ext cx="7315200" cy="1280160"/>
          </a:xfrm>
          <a:prstGeom prst="rect">
            <a:avLst/>
          </a:prstGeom>
          <a:noFill/>
        </p:spPr>
        <p:txBody>
          <a:bodyPr wrap="square">
            <a:spAutoFit/>
          </a:bodyPr>
          <a:lstStyle/>
          <a:p>
            <a:pPr>
              <a:spcAft>
                <a:spcPts val="400"/>
              </a:spcAft>
              <a:defRPr sz="2200" b="1">
                <a:solidFill>
                  <a:srgbClr val="FFFFFF"/>
                </a:solidFill>
              </a:defRPr>
            </a:pPr>
            <a:r>
              <a:t>The GetoCore 2027 Paradigm Shift: Real-Time PVT</a:t>
            </a:r>
          </a:p>
          <a:p>
            <a:pPr>
              <a:defRPr sz="1200">
                <a:solidFill>
                  <a:srgbClr val="CBD5E1"/>
                </a:solidFill>
              </a:defRPr>
            </a:pPr>
            <a:r>
              <a:t>From Passive Waiting to Active Technological Dominance and Independent Result Projection</a:t>
            </a:r>
          </a:p>
        </p:txBody>
      </p:sp>
      <p:sp>
        <p:nvSpPr>
          <p:cNvPr id="5" name="Rounded Rectangle 4"/>
          <p:cNvSpPr/>
          <p:nvPr/>
        </p:nvSpPr>
        <p:spPr>
          <a:xfrm>
            <a:off x="731520" y="2423160"/>
            <a:ext cx="7132320" cy="114300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Zero Reliance on INEC Whims</a:t>
            </a:r>
          </a:p>
          <a:p>
            <a:pPr>
              <a:defRPr sz="1050">
                <a:solidFill>
                  <a:srgbClr val="94A3B8"/>
                </a:solidFill>
              </a:defRPr>
            </a:pPr>
            <a:r>
              <a:t>Independent, simultaneous collation running parallel to INEC, verified directly from physical carbon Form EC8A duplicates.</a:t>
            </a:r>
          </a:p>
        </p:txBody>
      </p:sp>
      <p:sp>
        <p:nvSpPr>
          <p:cNvPr id="6" name="Rounded Rectangle 5"/>
          <p:cNvSpPr/>
          <p:nvPr/>
        </p:nvSpPr>
        <p:spPr>
          <a:xfrm>
            <a:off x="731520" y="3675887"/>
            <a:ext cx="7132320" cy="114300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Algorithmic Section 51 Verification</a:t>
            </a:r>
          </a:p>
          <a:p>
            <a:pPr>
              <a:defRPr sz="1050">
                <a:solidFill>
                  <a:srgbClr val="94A3B8"/>
                </a:solidFill>
              </a:defRPr>
            </a:pPr>
            <a:r>
              <a:t>Instant formula check: If Total Votes &gt; BVAS Accreditation, a critical alarm sounds, halting fraudulent certification on the spot.</a:t>
            </a:r>
          </a:p>
        </p:txBody>
      </p:sp>
      <p:sp>
        <p:nvSpPr>
          <p:cNvPr id="7" name="Rounded Rectangle 6"/>
          <p:cNvSpPr/>
          <p:nvPr/>
        </p:nvSpPr>
        <p:spPr>
          <a:xfrm>
            <a:off x="731520" y="4928616"/>
            <a:ext cx="7132320" cy="114300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Real-Time Telemetry &amp; Heatmaps</a:t>
            </a:r>
          </a:p>
          <a:p>
            <a:pPr>
              <a:defRPr sz="1050">
                <a:solidFill>
                  <a:srgbClr val="94A3B8"/>
                </a:solidFill>
              </a:defRPr>
            </a:pPr>
            <a:r>
              <a:t>State-by-state, LGA-by-LGA live progress bars showing voter turnout, lead margins, and 25% constitutional spread across 24+ states.</a:t>
            </a:r>
          </a:p>
        </p:txBody>
      </p:sp>
      <p:sp>
        <p:nvSpPr>
          <p:cNvPr id="8" name="Rounded Rectangle 7"/>
          <p:cNvSpPr/>
          <p:nvPr/>
        </p:nvSpPr>
        <p:spPr>
          <a:xfrm>
            <a:off x="8138160" y="1005840"/>
            <a:ext cx="3322015" cy="1828800"/>
          </a:xfrm>
          <a:prstGeom prst="roundRect">
            <a:avLst/>
          </a:prstGeom>
          <a:solidFill>
            <a:srgbClr val="131B2E"/>
          </a:solidFill>
          <a:ln w="1905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wrap="square" lIns="228600" tIns="137160"/>
          <a:lstStyle/>
          <a:p>
            <a:pPr algn="ctr">
              <a:defRPr sz="1050" b="1">
                <a:solidFill>
                  <a:srgbClr val="F59E0B"/>
                </a:solidFill>
              </a:defRPr>
            </a:pPr>
            <a:r>
              <a:t>RESULT PROJECTION LEAD</a:t>
            </a:r>
          </a:p>
          <a:p>
            <a:pPr>
              <a:spcAft>
                <a:spcPts val="200"/>
              </a:spcAft>
              <a:defRPr sz="3200" b="1">
                <a:solidFill>
                  <a:srgbClr val="FFFFFF"/>
                </a:solidFill>
              </a:defRPr>
            </a:pPr>
            <a:r>
              <a:t>6 - 12 Hours</a:t>
            </a:r>
          </a:p>
          <a:p>
            <a:pPr>
              <a:defRPr sz="1050">
                <a:solidFill>
                  <a:srgbClr val="CBD5E1"/>
                </a:solidFill>
              </a:defRPr>
            </a:pPr>
            <a:r>
              <a:t>Knowing certified winner hours before INEC announces</a:t>
            </a:r>
          </a:p>
        </p:txBody>
      </p:sp>
      <p:sp>
        <p:nvSpPr>
          <p:cNvPr id="9" name="Rounded Rectangle 8"/>
          <p:cNvSpPr/>
          <p:nvPr/>
        </p:nvSpPr>
        <p:spPr>
          <a:xfrm>
            <a:off x="8138160" y="2971800"/>
            <a:ext cx="3322015" cy="329184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228600" tIns="164592"/>
          <a:lstStyle/>
          <a:p>
            <a:pPr algn="ctr">
              <a:spcAft>
                <a:spcPts val="800"/>
              </a:spcAft>
              <a:defRPr sz="1250" b="1">
                <a:solidFill>
                  <a:srgbClr val="10B981"/>
                </a:solidFill>
              </a:defRPr>
            </a:pPr>
            <a:r>
              <a:t>★  Parallel Collation Telemetry</a:t>
            </a:r>
          </a:p>
          <a:p>
            <a:pPr>
              <a:spcAft>
                <a:spcPts val="500"/>
              </a:spcAft>
              <a:defRPr sz="1050">
                <a:solidFill>
                  <a:srgbClr val="94A3B8"/>
                </a:solidFill>
              </a:defRPr>
            </a:pPr>
            <a:r>
              <a:t>Collation Completion by 9:00 PM: Certified National Vote Count</a:t>
            </a:r>
          </a:p>
          <a:p>
            <a:pPr>
              <a:spcAft>
                <a:spcPts val="500"/>
              </a:spcAft>
              <a:defRPr sz="1050">
                <a:solidFill>
                  <a:srgbClr val="94A3B8"/>
                </a:solidFill>
              </a:defRPr>
            </a:pPr>
            <a:r>
              <a:t>Section 51 Over-Voting Traps: Instantly Tagged &amp; Disallowed</a:t>
            </a:r>
          </a:p>
          <a:p>
            <a:pPr>
              <a:spcAft>
                <a:spcPts val="500"/>
              </a:spcAft>
              <a:defRPr sz="1050">
                <a:solidFill>
                  <a:srgbClr val="94A3B8"/>
                </a:solidFill>
              </a:defRPr>
            </a:pPr>
            <a:r>
              <a:t>25% Spread Verification: Live Across 36 States + FCT</a:t>
            </a:r>
          </a:p>
          <a:p>
            <a:pPr>
              <a:spcAft>
                <a:spcPts val="500"/>
              </a:spcAft>
              <a:defRPr sz="1050">
                <a:solidFill>
                  <a:srgbClr val="94A3B8"/>
                </a:solidFill>
              </a:defRPr>
            </a:pPr>
            <a:r>
              <a:t>Pre-emptive Authority: Campaign Addresses Nation First</a:t>
            </a:r>
          </a:p>
        </p:txBody>
      </p:sp>
      <p:sp>
        <p:nvSpPr>
          <p:cNvPr id="10" name="TextBox 9"/>
          <p:cNvSpPr txBox="1"/>
          <p:nvPr/>
        </p:nvSpPr>
        <p:spPr>
          <a:xfrm>
            <a:off x="731520" y="6355080"/>
            <a:ext cx="10728655" cy="365760"/>
          </a:xfrm>
          <a:prstGeom prst="rect">
            <a:avLst/>
          </a:prstGeom>
          <a:noFill/>
        </p:spPr>
        <p:txBody>
          <a:bodyPr wrap="none">
            <a:spAutoFit/>
          </a:bodyPr>
          <a:lstStyle/>
          <a:p>
            <a:pPr algn="r">
              <a:defRPr sz="950">
                <a:solidFill>
                  <a:srgbClr val="94A3B8"/>
                </a:solidFill>
              </a:defRPr>
            </a:pPr>
            <a:r>
              <a:t>Slide 03 of 15   |   Securing The Mandate 2027   |   His Excellency Atiku Abubakar (ADC 🤝)   |   GetoCore Digital Innovation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F1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31520" y="320040"/>
            <a:ext cx="10728655" cy="594360"/>
          </a:xfrm>
          <a:prstGeom prst="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100" b="1">
                <a:solidFill>
                  <a:srgbClr val="F59E0B"/>
                </a:solidFill>
              </a:defRPr>
            </a:pPr>
            <a:r>
              <a:t>GROUND ZERO RESILIENCE   •   Zero-GSM Tolerance • AES-GCM 256-Bit Vault</a:t>
            </a:r>
          </a:p>
        </p:txBody>
      </p:sp>
      <p:sp>
        <p:nvSpPr>
          <p:cNvPr id="4" name="TextBox 3"/>
          <p:cNvSpPr txBox="1"/>
          <p:nvPr/>
        </p:nvSpPr>
        <p:spPr>
          <a:xfrm>
            <a:off x="731520" y="1005840"/>
            <a:ext cx="7315200" cy="1280160"/>
          </a:xfrm>
          <a:prstGeom prst="rect">
            <a:avLst/>
          </a:prstGeom>
          <a:noFill/>
        </p:spPr>
        <p:txBody>
          <a:bodyPr wrap="square">
            <a:spAutoFit/>
          </a:bodyPr>
          <a:lstStyle/>
          <a:p>
            <a:pPr>
              <a:spcAft>
                <a:spcPts val="400"/>
              </a:spcAft>
              <a:defRPr sz="2200" b="1">
                <a:solidFill>
                  <a:srgbClr val="FFFFFF"/>
                </a:solidFill>
              </a:defRPr>
            </a:pPr>
            <a:r>
              <a:t>Offline-First Mobile Engine: Built for Real Nigeria</a:t>
            </a:r>
          </a:p>
          <a:p>
            <a:pPr>
              <a:defRPr sz="1200">
                <a:solidFill>
                  <a:srgbClr val="CBD5E1"/>
                </a:solidFill>
              </a:defRPr>
            </a:pPr>
            <a:r>
              <a:t>Works Flawlessly in Desert Dunes, Riverine Creeks, and Deep Villages with Zero GSM Signal</a:t>
            </a:r>
          </a:p>
        </p:txBody>
      </p:sp>
      <p:sp>
        <p:nvSpPr>
          <p:cNvPr id="5" name="Rounded Rectangle 4"/>
          <p:cNvSpPr/>
          <p:nvPr/>
        </p:nvSpPr>
        <p:spPr>
          <a:xfrm>
            <a:off x="731520" y="2423160"/>
            <a:ext cx="7132320" cy="114300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Encrypted Offline Vault</a:t>
            </a:r>
          </a:p>
          <a:p>
            <a:pPr>
              <a:defRPr sz="1050">
                <a:solidFill>
                  <a:srgbClr val="94A3B8"/>
                </a:solidFill>
              </a:defRPr>
            </a:pPr>
            <a:r>
              <a:t>Submissions are encrypted locally using military-grade AES-GCM 256-bit encryption. If a phone is seized, no data can be read or tampered with.</a:t>
            </a:r>
          </a:p>
        </p:txBody>
      </p:sp>
      <p:sp>
        <p:nvSpPr>
          <p:cNvPr id="6" name="Rounded Rectangle 5"/>
          <p:cNvSpPr/>
          <p:nvPr/>
        </p:nvSpPr>
        <p:spPr>
          <a:xfrm>
            <a:off x="731520" y="3675887"/>
            <a:ext cx="7132320" cy="114300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Auto-Sync Ambient Mesh</a:t>
            </a:r>
          </a:p>
          <a:p>
            <a:pPr>
              <a:defRPr sz="1050">
                <a:solidFill>
                  <a:srgbClr val="94A3B8"/>
                </a:solidFill>
              </a:defRPr>
            </a:pPr>
            <a:r>
              <a:t>When the agent moves into GSM coverage or connects to a supervisor hotspot, the queue auto-dispatches in under 500 milliseconds.</a:t>
            </a:r>
          </a:p>
        </p:txBody>
      </p:sp>
      <p:sp>
        <p:nvSpPr>
          <p:cNvPr id="7" name="Rounded Rectangle 6"/>
          <p:cNvSpPr/>
          <p:nvPr/>
        </p:nvSpPr>
        <p:spPr>
          <a:xfrm>
            <a:off x="731520" y="4928616"/>
            <a:ext cx="7132320" cy="114300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Universal Phone Compatibility</a:t>
            </a:r>
          </a:p>
          <a:p>
            <a:pPr>
              <a:defRPr sz="1050">
                <a:solidFill>
                  <a:srgbClr val="94A3B8"/>
                </a:solidFill>
              </a:defRPr>
            </a:pPr>
            <a:r>
              <a:t>Instant Apple iPhone PWA (2 taps in Safari) and lightweight Android APK (1.35 MB). Runs smoothly on even basic N25,000 Android phones.</a:t>
            </a:r>
          </a:p>
        </p:txBody>
      </p:sp>
      <p:sp>
        <p:nvSpPr>
          <p:cNvPr id="8" name="Rounded Rectangle 7"/>
          <p:cNvSpPr/>
          <p:nvPr/>
        </p:nvSpPr>
        <p:spPr>
          <a:xfrm>
            <a:off x="8138160" y="1005840"/>
            <a:ext cx="3322015" cy="1828800"/>
          </a:xfrm>
          <a:prstGeom prst="roundRect">
            <a:avLst/>
          </a:prstGeom>
          <a:solidFill>
            <a:srgbClr val="131B2E"/>
          </a:solidFill>
          <a:ln w="1905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wrap="square" lIns="228600" tIns="137160"/>
          <a:lstStyle/>
          <a:p>
            <a:pPr algn="ctr">
              <a:defRPr sz="1050" b="1">
                <a:solidFill>
                  <a:srgbClr val="F59E0B"/>
                </a:solidFill>
              </a:defRPr>
            </a:pPr>
            <a:r>
              <a:t>OFFLINE DATA RETENTION</a:t>
            </a:r>
          </a:p>
          <a:p>
            <a:pPr>
              <a:spcAft>
                <a:spcPts val="200"/>
              </a:spcAft>
              <a:defRPr sz="3200" b="1">
                <a:solidFill>
                  <a:srgbClr val="FFFFFF"/>
                </a:solidFill>
              </a:defRPr>
            </a:pPr>
            <a:r>
              <a:t>100%</a:t>
            </a:r>
          </a:p>
          <a:p>
            <a:pPr>
              <a:defRPr sz="1050">
                <a:solidFill>
                  <a:srgbClr val="CBD5E1"/>
                </a:solidFill>
              </a:defRPr>
            </a:pPr>
            <a:r>
              <a:t>Zero packet loss in non-network rural zones</a:t>
            </a:r>
          </a:p>
        </p:txBody>
      </p:sp>
      <p:sp>
        <p:nvSpPr>
          <p:cNvPr id="9" name="Rounded Rectangle 8"/>
          <p:cNvSpPr/>
          <p:nvPr/>
        </p:nvSpPr>
        <p:spPr>
          <a:xfrm>
            <a:off x="8138160" y="2971800"/>
            <a:ext cx="3322015" cy="329184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228600" tIns="164592"/>
          <a:lstStyle/>
          <a:p>
            <a:pPr algn="ctr">
              <a:spcAft>
                <a:spcPts val="800"/>
              </a:spcAft>
              <a:defRPr sz="1250" b="1">
                <a:solidFill>
                  <a:srgbClr val="10B981"/>
                </a:solidFill>
              </a:defRPr>
            </a:pPr>
            <a:r>
              <a:t>★  Field Terrain Specifications</a:t>
            </a:r>
          </a:p>
          <a:p>
            <a:pPr>
              <a:spcAft>
                <a:spcPts val="500"/>
              </a:spcAft>
              <a:defRPr sz="1050">
                <a:solidFill>
                  <a:srgbClr val="94A3B8"/>
                </a:solidFill>
              </a:defRPr>
            </a:pPr>
            <a:r>
              <a:t>Local Cryptographic Vault: AES-GCM 256-Bit Web Crypto</a:t>
            </a:r>
          </a:p>
          <a:p>
            <a:pPr>
              <a:spcAft>
                <a:spcPts val="500"/>
              </a:spcAft>
              <a:defRPr sz="1050">
                <a:solidFill>
                  <a:srgbClr val="94A3B8"/>
                </a:solidFill>
              </a:defRPr>
            </a:pPr>
            <a:r>
              <a:t>Mobile APK Package Size: 1.35 MB (Instant Install)</a:t>
            </a:r>
          </a:p>
          <a:p>
            <a:pPr>
              <a:spcAft>
                <a:spcPts val="500"/>
              </a:spcAft>
              <a:defRPr sz="1050">
                <a:solidFill>
                  <a:srgbClr val="94A3B8"/>
                </a:solidFill>
              </a:defRPr>
            </a:pPr>
            <a:r>
              <a:t>Apple iOS Experience: Fullscreen PWA with Gold Seal</a:t>
            </a:r>
          </a:p>
          <a:p>
            <a:pPr>
              <a:spcAft>
                <a:spcPts val="500"/>
              </a:spcAft>
              <a:defRPr sz="1050">
                <a:solidFill>
                  <a:srgbClr val="94A3B8"/>
                </a:solidFill>
              </a:defRPr>
            </a:pPr>
            <a:r>
              <a:t>Field Battery Optimization: OLED Dark Mode (40% Savings)</a:t>
            </a:r>
          </a:p>
        </p:txBody>
      </p:sp>
      <p:sp>
        <p:nvSpPr>
          <p:cNvPr id="10" name="TextBox 9"/>
          <p:cNvSpPr txBox="1"/>
          <p:nvPr/>
        </p:nvSpPr>
        <p:spPr>
          <a:xfrm>
            <a:off x="731520" y="6355080"/>
            <a:ext cx="10728655" cy="365760"/>
          </a:xfrm>
          <a:prstGeom prst="rect">
            <a:avLst/>
          </a:prstGeom>
          <a:noFill/>
        </p:spPr>
        <p:txBody>
          <a:bodyPr wrap="none">
            <a:spAutoFit/>
          </a:bodyPr>
          <a:lstStyle/>
          <a:p>
            <a:pPr algn="r">
              <a:defRPr sz="950">
                <a:solidFill>
                  <a:srgbClr val="94A3B8"/>
                </a:solidFill>
              </a:defRPr>
            </a:pPr>
            <a:r>
              <a:t>Slide 04 of 15   |   Securing The Mandate 2027   |   His Excellency Atiku Abubakar (ADC 🤝)   |   GetoCore Digital Innovation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F1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31520" y="320040"/>
            <a:ext cx="10728655" cy="594360"/>
          </a:xfrm>
          <a:prstGeom prst="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100" b="1">
                <a:solidFill>
                  <a:srgbClr val="F59E0B"/>
                </a:solidFill>
              </a:defRPr>
            </a:pPr>
            <a:r>
              <a:t>GRASSROOTS INCLUSIVITY   •   5 Indigenous Languages • 100% Offline Decision Engine</a:t>
            </a:r>
          </a:p>
        </p:txBody>
      </p:sp>
      <p:sp>
        <p:nvSpPr>
          <p:cNvPr id="4" name="TextBox 3"/>
          <p:cNvSpPr txBox="1"/>
          <p:nvPr/>
        </p:nvSpPr>
        <p:spPr>
          <a:xfrm>
            <a:off x="731520" y="1005840"/>
            <a:ext cx="7315200" cy="1280160"/>
          </a:xfrm>
          <a:prstGeom prst="rect">
            <a:avLst/>
          </a:prstGeom>
          <a:noFill/>
        </p:spPr>
        <p:txBody>
          <a:bodyPr wrap="square">
            <a:spAutoFit/>
          </a:bodyPr>
          <a:lstStyle/>
          <a:p>
            <a:pPr>
              <a:spcAft>
                <a:spcPts val="400"/>
              </a:spcAft>
              <a:defRPr sz="2200" b="1">
                <a:solidFill>
                  <a:srgbClr val="FFFFFF"/>
                </a:solidFill>
              </a:defRPr>
            </a:pPr>
            <a:r>
              <a:t>Multilingual AI Guidance Assistant: Leaving No Agent Behind</a:t>
            </a:r>
          </a:p>
          <a:p>
            <a:pPr>
              <a:defRPr sz="1200">
                <a:solidFill>
                  <a:srgbClr val="CBD5E1"/>
                </a:solidFill>
              </a:defRPr>
            </a:pPr>
            <a:r>
              <a:t>Empowering Grassroots Agents in Hausa, Igbo, Yorùbá, Nigerian Pidgin, and English</a:t>
            </a:r>
          </a:p>
        </p:txBody>
      </p:sp>
      <p:sp>
        <p:nvSpPr>
          <p:cNvPr id="5" name="Rounded Rectangle 4"/>
          <p:cNvSpPr/>
          <p:nvPr/>
        </p:nvSpPr>
        <p:spPr>
          <a:xfrm>
            <a:off x="731520" y="2423160"/>
            <a:ext cx="7132320" cy="114300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Hausa Language Support (Arewa / North)</a:t>
            </a:r>
          </a:p>
          <a:p>
            <a:pPr>
              <a:defRPr sz="1050">
                <a:solidFill>
                  <a:srgbClr val="94A3B8"/>
                </a:solidFill>
              </a:defRPr>
            </a:pPr>
            <a:r>
              <a:t>Provides instant advice on BVAS zero accreditation, queue cut-offs, and objection procedures: 'Dokokin BVAS, Lokacin rufe zabe'.</a:t>
            </a:r>
          </a:p>
        </p:txBody>
      </p:sp>
      <p:sp>
        <p:nvSpPr>
          <p:cNvPr id="6" name="Rounded Rectangle 5"/>
          <p:cNvSpPr/>
          <p:nvPr/>
        </p:nvSpPr>
        <p:spPr>
          <a:xfrm>
            <a:off x="731520" y="3675887"/>
            <a:ext cx="7132320" cy="114300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Igbo &amp; Yorùbá Support (South East &amp; South West)</a:t>
            </a:r>
          </a:p>
          <a:p>
            <a:pPr>
              <a:defRPr sz="1050">
                <a:solidFill>
                  <a:srgbClr val="94A3B8"/>
                </a:solidFill>
              </a:defRPr>
            </a:pPr>
            <a:r>
              <a:t>Guides agents through complex ballot disputes and sorting: 'Usoro BVAS, Oge mmechi ntuli aka' / 'Ilana ero BVAS, Akoko pipade ibo'.</a:t>
            </a:r>
          </a:p>
        </p:txBody>
      </p:sp>
      <p:sp>
        <p:nvSpPr>
          <p:cNvPr id="7" name="Rounded Rectangle 6"/>
          <p:cNvSpPr/>
          <p:nvPr/>
        </p:nvSpPr>
        <p:spPr>
          <a:xfrm>
            <a:off x="731520" y="4928616"/>
            <a:ext cx="7132320" cy="114300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Nigerian Pidgin &amp; Plain English (South South &amp; Middle Belt)</a:t>
            </a:r>
          </a:p>
          <a:p>
            <a:pPr>
              <a:defRPr sz="1050">
                <a:solidFill>
                  <a:srgbClr val="94A3B8"/>
                </a:solidFill>
              </a:defRPr>
            </a:pPr>
            <a:r>
              <a:t>Demystifies technical legalities into everyday language: 'How BVAS dey work', '2:30 PM queue rule', 'Over-voting wahala'.</a:t>
            </a:r>
          </a:p>
        </p:txBody>
      </p:sp>
      <p:sp>
        <p:nvSpPr>
          <p:cNvPr id="8" name="Rounded Rectangle 7"/>
          <p:cNvSpPr/>
          <p:nvPr/>
        </p:nvSpPr>
        <p:spPr>
          <a:xfrm>
            <a:off x="8138160" y="1005840"/>
            <a:ext cx="3322015" cy="1828800"/>
          </a:xfrm>
          <a:prstGeom prst="roundRect">
            <a:avLst/>
          </a:prstGeom>
          <a:solidFill>
            <a:srgbClr val="131B2E"/>
          </a:solidFill>
          <a:ln w="1905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wrap="square" lIns="228600" tIns="137160"/>
          <a:lstStyle/>
          <a:p>
            <a:pPr algn="ctr">
              <a:defRPr sz="1050" b="1">
                <a:solidFill>
                  <a:srgbClr val="F59E0B"/>
                </a:solidFill>
              </a:defRPr>
            </a:pPr>
            <a:r>
              <a:t>SUPPORTED LANGUAGES</a:t>
            </a:r>
          </a:p>
          <a:p>
            <a:pPr>
              <a:spcAft>
                <a:spcPts val="200"/>
              </a:spcAft>
              <a:defRPr sz="3200" b="1">
                <a:solidFill>
                  <a:srgbClr val="FFFFFF"/>
                </a:solidFill>
              </a:defRPr>
            </a:pPr>
            <a:r>
              <a:t>5</a:t>
            </a:r>
          </a:p>
          <a:p>
            <a:pPr>
              <a:defRPr sz="1050">
                <a:solidFill>
                  <a:srgbClr val="CBD5E1"/>
                </a:solidFill>
              </a:defRPr>
            </a:pPr>
            <a:r>
              <a:t>Hausa, Igbo, Yorùbá, Pidgin, English</a:t>
            </a:r>
          </a:p>
        </p:txBody>
      </p:sp>
      <p:sp>
        <p:nvSpPr>
          <p:cNvPr id="9" name="Rounded Rectangle 8"/>
          <p:cNvSpPr/>
          <p:nvPr/>
        </p:nvSpPr>
        <p:spPr>
          <a:xfrm>
            <a:off x="8138160" y="2971800"/>
            <a:ext cx="3322015" cy="329184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228600" tIns="164592"/>
          <a:lstStyle/>
          <a:p>
            <a:pPr algn="ctr">
              <a:spcAft>
                <a:spcPts val="800"/>
              </a:spcAft>
              <a:defRPr sz="1250" b="1">
                <a:solidFill>
                  <a:srgbClr val="10B981"/>
                </a:solidFill>
              </a:defRPr>
            </a:pPr>
            <a:r>
              <a:t>★  Deterministic Legal Rule Engine</a:t>
            </a:r>
          </a:p>
          <a:p>
            <a:pPr>
              <a:spcAft>
                <a:spcPts val="500"/>
              </a:spcAft>
              <a:defRPr sz="1050">
                <a:solidFill>
                  <a:srgbClr val="94A3B8"/>
                </a:solidFill>
              </a:defRPr>
            </a:pPr>
            <a:r>
              <a:t>Northern Geopolitical Zones: Hausa Guided Electoral Trees</a:t>
            </a:r>
          </a:p>
          <a:p>
            <a:pPr>
              <a:spcAft>
                <a:spcPts val="500"/>
              </a:spcAft>
              <a:defRPr sz="1050">
                <a:solidFill>
                  <a:srgbClr val="94A3B8"/>
                </a:solidFill>
              </a:defRPr>
            </a:pPr>
            <a:r>
              <a:t>Western Geopolitical Zones: Yorùbá Objection Assistance</a:t>
            </a:r>
          </a:p>
          <a:p>
            <a:pPr>
              <a:spcAft>
                <a:spcPts val="500"/>
              </a:spcAft>
              <a:defRPr sz="1050">
                <a:solidFill>
                  <a:srgbClr val="94A3B8"/>
                </a:solidFill>
              </a:defRPr>
            </a:pPr>
            <a:r>
              <a:t>Eastern Geopolitical Zones: Igbo Dispute Resolutions</a:t>
            </a:r>
          </a:p>
          <a:p>
            <a:pPr>
              <a:spcAft>
                <a:spcPts val="500"/>
              </a:spcAft>
              <a:defRPr sz="1050">
                <a:solidFill>
                  <a:srgbClr val="94A3B8"/>
                </a:solidFill>
              </a:defRPr>
            </a:pPr>
            <a:r>
              <a:t>Statutory Authority: Electoral Act 2022 &amp; INEC 2024</a:t>
            </a:r>
          </a:p>
        </p:txBody>
      </p:sp>
      <p:sp>
        <p:nvSpPr>
          <p:cNvPr id="10" name="TextBox 9"/>
          <p:cNvSpPr txBox="1"/>
          <p:nvPr/>
        </p:nvSpPr>
        <p:spPr>
          <a:xfrm>
            <a:off x="731520" y="6355080"/>
            <a:ext cx="10728655" cy="365760"/>
          </a:xfrm>
          <a:prstGeom prst="rect">
            <a:avLst/>
          </a:prstGeom>
          <a:noFill/>
        </p:spPr>
        <p:txBody>
          <a:bodyPr wrap="none">
            <a:spAutoFit/>
          </a:bodyPr>
          <a:lstStyle/>
          <a:p>
            <a:pPr algn="r">
              <a:defRPr sz="950">
                <a:solidFill>
                  <a:srgbClr val="94A3B8"/>
                </a:solidFill>
              </a:defRPr>
            </a:pPr>
            <a:r>
              <a:t>Slide 05 of 15   |   Securing The Mandate 2027   |   His Excellency Atiku Abubakar (ADC 🤝)   |   GetoCore Digital Innovation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F1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31520" y="320040"/>
            <a:ext cx="10728655" cy="594360"/>
          </a:xfrm>
          <a:prstGeom prst="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100" b="1">
                <a:solidFill>
                  <a:srgbClr val="F59E0B"/>
                </a:solidFill>
              </a:defRPr>
            </a:pPr>
            <a:r>
              <a:t>THE FORENSIC WEAPON   •   Optical Character Recognition (OCR) Engine</a:t>
            </a:r>
          </a:p>
        </p:txBody>
      </p:sp>
      <p:sp>
        <p:nvSpPr>
          <p:cNvPr id="4" name="TextBox 3"/>
          <p:cNvSpPr txBox="1"/>
          <p:nvPr/>
        </p:nvSpPr>
        <p:spPr>
          <a:xfrm>
            <a:off x="731520" y="1005840"/>
            <a:ext cx="7315200" cy="1280160"/>
          </a:xfrm>
          <a:prstGeom prst="rect">
            <a:avLst/>
          </a:prstGeom>
          <a:noFill/>
        </p:spPr>
        <p:txBody>
          <a:bodyPr wrap="square">
            <a:spAutoFit/>
          </a:bodyPr>
          <a:lstStyle/>
          <a:p>
            <a:pPr>
              <a:spcAft>
                <a:spcPts val="400"/>
              </a:spcAft>
              <a:defRPr sz="2200" b="1">
                <a:solidFill>
                  <a:srgbClr val="FFFFFF"/>
                </a:solidFill>
              </a:defRPr>
            </a:pPr>
            <a:r>
              <a:t>Automated OCR &amp; IReV Side-by-Side Comparison</a:t>
            </a:r>
          </a:p>
          <a:p>
            <a:pPr>
              <a:defRPr sz="1200">
                <a:solidFill>
                  <a:srgbClr val="CBD5E1"/>
                </a:solidFill>
              </a:defRPr>
            </a:pPr>
            <a:r>
              <a:t>Machine-Vision Discrepancy Detection That Catches Altered Ballots in Under 4 Seconds</a:t>
            </a:r>
          </a:p>
        </p:txBody>
      </p:sp>
      <p:sp>
        <p:nvSpPr>
          <p:cNvPr id="5" name="Rounded Rectangle 4"/>
          <p:cNvSpPr/>
          <p:nvPr/>
        </p:nvSpPr>
        <p:spPr>
          <a:xfrm>
            <a:off x="731520" y="2423160"/>
            <a:ext cx="7132320" cy="114300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Machine-Vision Digit Extraction</a:t>
            </a:r>
          </a:p>
          <a:p>
            <a:pPr>
              <a:defRPr sz="1050">
                <a:solidFill>
                  <a:srgbClr val="94A3B8"/>
                </a:solidFill>
              </a:defRPr>
            </a:pPr>
            <a:r>
              <a:t>Scans party tallies (ADC, APC, PDP, LP, NNPP, SDP), accredited voters, and rejected ballots directly off the photographed sheet.</a:t>
            </a:r>
          </a:p>
        </p:txBody>
      </p:sp>
      <p:sp>
        <p:nvSpPr>
          <p:cNvPr id="6" name="Rounded Rectangle 5"/>
          <p:cNvSpPr/>
          <p:nvPr/>
        </p:nvSpPr>
        <p:spPr>
          <a:xfrm>
            <a:off x="731520" y="3675887"/>
            <a:ext cx="7132320" cy="114300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Real-Time IReV Comparison</a:t>
            </a:r>
          </a:p>
          <a:p>
            <a:pPr>
              <a:defRPr sz="1050">
                <a:solidFill>
                  <a:srgbClr val="94A3B8"/>
                </a:solidFill>
              </a:defRPr>
            </a:pPr>
            <a:r>
              <a:t>Fetches corresponding INEC IReV upload and places them side-by-side. If INEC uploads an altered sheet, altered cells glow RED.</a:t>
            </a:r>
          </a:p>
        </p:txBody>
      </p:sp>
      <p:sp>
        <p:nvSpPr>
          <p:cNvPr id="7" name="Rounded Rectangle 6"/>
          <p:cNvSpPr/>
          <p:nvPr/>
        </p:nvSpPr>
        <p:spPr>
          <a:xfrm>
            <a:off x="731520" y="4928616"/>
            <a:ext cx="7132320" cy="114300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Legal Exhibit Code Emission</a:t>
            </a:r>
          </a:p>
          <a:p>
            <a:pPr>
              <a:defRPr sz="1050">
                <a:solidFill>
                  <a:srgbClr val="94A3B8"/>
                </a:solidFill>
              </a:defRPr>
            </a:pPr>
            <a:r>
              <a:t>Every analyzed pair is tagged with an immutable judicial exhibit code: #ADC-2027-EXHIBIT-OCR-241101002 with bounding box proof.</a:t>
            </a:r>
          </a:p>
        </p:txBody>
      </p:sp>
      <p:sp>
        <p:nvSpPr>
          <p:cNvPr id="8" name="Rounded Rectangle 7"/>
          <p:cNvSpPr/>
          <p:nvPr/>
        </p:nvSpPr>
        <p:spPr>
          <a:xfrm>
            <a:off x="8138160" y="1005840"/>
            <a:ext cx="3322015" cy="1828800"/>
          </a:xfrm>
          <a:prstGeom prst="roundRect">
            <a:avLst/>
          </a:prstGeom>
          <a:solidFill>
            <a:srgbClr val="131B2E"/>
          </a:solidFill>
          <a:ln w="1905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wrap="square" lIns="228600" tIns="137160"/>
          <a:lstStyle/>
          <a:p>
            <a:pPr algn="ctr">
              <a:defRPr sz="1050" b="1">
                <a:solidFill>
                  <a:srgbClr val="F59E0B"/>
                </a:solidFill>
              </a:defRPr>
            </a:pPr>
            <a:r>
              <a:t>INSPECTION SPEED PER PU</a:t>
            </a:r>
          </a:p>
          <a:p>
            <a:pPr>
              <a:spcAft>
                <a:spcPts val="200"/>
              </a:spcAft>
              <a:defRPr sz="3200" b="1">
                <a:solidFill>
                  <a:srgbClr val="FFFFFF"/>
                </a:solidFill>
              </a:defRPr>
            </a:pPr>
            <a:r>
              <a:t>&lt; 3.2s</a:t>
            </a:r>
          </a:p>
          <a:p>
            <a:pPr>
              <a:defRPr sz="1050">
                <a:solidFill>
                  <a:srgbClr val="CBD5E1"/>
                </a:solidFill>
              </a:defRPr>
            </a:pPr>
            <a:r>
              <a:t>Automated computer vision comparison</a:t>
            </a:r>
          </a:p>
        </p:txBody>
      </p:sp>
      <p:sp>
        <p:nvSpPr>
          <p:cNvPr id="9" name="Rounded Rectangle 8"/>
          <p:cNvSpPr/>
          <p:nvPr/>
        </p:nvSpPr>
        <p:spPr>
          <a:xfrm>
            <a:off x="8138160" y="2971800"/>
            <a:ext cx="3322015" cy="329184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228600" tIns="164592"/>
          <a:lstStyle/>
          <a:p>
            <a:pPr algn="ctr">
              <a:spcAft>
                <a:spcPts val="800"/>
              </a:spcAft>
              <a:defRPr sz="1250" b="1">
                <a:solidFill>
                  <a:srgbClr val="10B981"/>
                </a:solidFill>
              </a:defRPr>
            </a:pPr>
            <a:r>
              <a:t>★  Forensic Inspection Telemetry</a:t>
            </a:r>
          </a:p>
          <a:p>
            <a:pPr>
              <a:spcAft>
                <a:spcPts val="500"/>
              </a:spcAft>
              <a:defRPr sz="1050">
                <a:solidFill>
                  <a:srgbClr val="94A3B8"/>
                </a:solidFill>
              </a:defRPr>
            </a:pPr>
            <a:r>
              <a:t>Agent Physical Carbon Copy: ADC: 245 Votes (Certified)</a:t>
            </a:r>
          </a:p>
          <a:p>
            <a:pPr>
              <a:spcAft>
                <a:spcPts val="500"/>
              </a:spcAft>
              <a:defRPr sz="1050">
                <a:solidFill>
                  <a:srgbClr val="94A3B8"/>
                </a:solidFill>
              </a:defRPr>
            </a:pPr>
            <a:r>
              <a:t>INEC IReV Portal Upload: ADC: 145 Votes (Altered '2' to '1')</a:t>
            </a:r>
          </a:p>
          <a:p>
            <a:pPr>
              <a:spcAft>
                <a:spcPts val="500"/>
              </a:spcAft>
              <a:defRPr sz="1050">
                <a:solidFill>
                  <a:srgbClr val="94A3B8"/>
                </a:solidFill>
              </a:defRPr>
            </a:pPr>
            <a:r>
              <a:t>Variance Tagging: 100 Votes Suppressed (Box Highlighted)</a:t>
            </a:r>
          </a:p>
          <a:p>
            <a:pPr>
              <a:spcAft>
                <a:spcPts val="500"/>
              </a:spcAft>
              <a:defRPr sz="1050">
                <a:solidFill>
                  <a:srgbClr val="94A3B8"/>
                </a:solidFill>
              </a:defRPr>
            </a:pPr>
            <a:r>
              <a:t>Court Exhibit Stamp: #ADC-2027-EXHIBIT-OCR-241101002</a:t>
            </a:r>
          </a:p>
        </p:txBody>
      </p:sp>
      <p:sp>
        <p:nvSpPr>
          <p:cNvPr id="10" name="TextBox 9"/>
          <p:cNvSpPr txBox="1"/>
          <p:nvPr/>
        </p:nvSpPr>
        <p:spPr>
          <a:xfrm>
            <a:off x="731520" y="6355080"/>
            <a:ext cx="10728655" cy="365760"/>
          </a:xfrm>
          <a:prstGeom prst="rect">
            <a:avLst/>
          </a:prstGeom>
          <a:noFill/>
        </p:spPr>
        <p:txBody>
          <a:bodyPr wrap="none">
            <a:spAutoFit/>
          </a:bodyPr>
          <a:lstStyle/>
          <a:p>
            <a:pPr algn="r">
              <a:defRPr sz="950">
                <a:solidFill>
                  <a:srgbClr val="94A3B8"/>
                </a:solidFill>
              </a:defRPr>
            </a:pPr>
            <a:r>
              <a:t>Slide 06 of 15   |   Securing The Mandate 2027   |   His Excellency Atiku Abubakar (ADC 🤝)   |   GetoCore Digital Innovation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F1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31520" y="320040"/>
            <a:ext cx="10728655" cy="594360"/>
          </a:xfrm>
          <a:prstGeom prst="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100" b="1">
                <a:solidFill>
                  <a:srgbClr val="F59E0B"/>
                </a:solidFill>
              </a:defRPr>
            </a:pPr>
            <a:r>
              <a:t>LEGAL DEFENSE ARSENAL   •   Evidence Act 2011 Sec 84(4) Certified</a:t>
            </a:r>
          </a:p>
        </p:txBody>
      </p:sp>
      <p:sp>
        <p:nvSpPr>
          <p:cNvPr id="4" name="TextBox 3"/>
          <p:cNvSpPr txBox="1"/>
          <p:nvPr/>
        </p:nvSpPr>
        <p:spPr>
          <a:xfrm>
            <a:off x="731520" y="1005840"/>
            <a:ext cx="7315200" cy="1280160"/>
          </a:xfrm>
          <a:prstGeom prst="rect">
            <a:avLst/>
          </a:prstGeom>
          <a:noFill/>
        </p:spPr>
        <p:txBody>
          <a:bodyPr wrap="square">
            <a:spAutoFit/>
          </a:bodyPr>
          <a:lstStyle/>
          <a:p>
            <a:pPr>
              <a:spcAft>
                <a:spcPts val="400"/>
              </a:spcAft>
              <a:defRPr sz="2200" b="1">
                <a:solidFill>
                  <a:srgbClr val="FFFFFF"/>
                </a:solidFill>
              </a:defRPr>
            </a:pPr>
            <a:r>
              <a:t>Section 84 Evidence Act Compliance: Court-Ready Evidence</a:t>
            </a:r>
          </a:p>
          <a:p>
            <a:pPr>
              <a:defRPr sz="1200">
                <a:solidFill>
                  <a:srgbClr val="CBD5E1"/>
                </a:solidFill>
              </a:defRPr>
            </a:pPr>
            <a:r>
              <a:t>Built to Withstand Supreme Court Scrutiny Under Abubakar v. INEC Jurisprudence</a:t>
            </a:r>
          </a:p>
        </p:txBody>
      </p:sp>
      <p:sp>
        <p:nvSpPr>
          <p:cNvPr id="5" name="Rounded Rectangle 4"/>
          <p:cNvSpPr/>
          <p:nvPr/>
        </p:nvSpPr>
        <p:spPr>
          <a:xfrm>
            <a:off x="731520" y="2423160"/>
            <a:ext cx="7132320" cy="114300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Immutable Cryptographic Timestamps</a:t>
            </a:r>
          </a:p>
          <a:p>
            <a:pPr>
              <a:defRPr sz="1050">
                <a:solidFill>
                  <a:srgbClr val="94A3B8"/>
                </a:solidFill>
              </a:defRPr>
            </a:pPr>
            <a:r>
              <a:t>Every submission, edit, and photo is hashed using SHA-256 with GPS coordinates and hardware device serial numbers.</a:t>
            </a:r>
          </a:p>
        </p:txBody>
      </p:sp>
      <p:sp>
        <p:nvSpPr>
          <p:cNvPr id="6" name="Rounded Rectangle 5"/>
          <p:cNvSpPr/>
          <p:nvPr/>
        </p:nvSpPr>
        <p:spPr>
          <a:xfrm>
            <a:off x="731520" y="3675887"/>
            <a:ext cx="7132320" cy="114300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1-Click Section 84 Compliance Certificates</a:t>
            </a:r>
          </a:p>
          <a:p>
            <a:pPr>
              <a:defRPr sz="1050">
                <a:solidFill>
                  <a:srgbClr val="94A3B8"/>
                </a:solidFill>
              </a:defRPr>
            </a:pPr>
            <a:r>
              <a:t>Generates formal Certificate of Identification of Computer Printout signed by the System Administrator, meeting all appellate requirements.</a:t>
            </a:r>
          </a:p>
        </p:txBody>
      </p:sp>
      <p:sp>
        <p:nvSpPr>
          <p:cNvPr id="7" name="Rounded Rectangle 6"/>
          <p:cNvSpPr/>
          <p:nvPr/>
        </p:nvSpPr>
        <p:spPr>
          <a:xfrm>
            <a:off x="731520" y="4928616"/>
            <a:ext cx="7132320" cy="114300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Complete 21-Day Tribunal Dossier</a:t>
            </a:r>
          </a:p>
          <a:p>
            <a:pPr>
              <a:defRPr sz="1050">
                <a:solidFill>
                  <a:srgbClr val="94A3B8"/>
                </a:solidFill>
              </a:defRPr>
            </a:pPr>
            <a:r>
              <a:t>Compiles all 176,846 Form EC8As, variance reports, and affidavit summaries into organized, indexed PDF binders ready for court filing on Day 1.</a:t>
            </a:r>
          </a:p>
        </p:txBody>
      </p:sp>
      <p:sp>
        <p:nvSpPr>
          <p:cNvPr id="8" name="Rounded Rectangle 7"/>
          <p:cNvSpPr/>
          <p:nvPr/>
        </p:nvSpPr>
        <p:spPr>
          <a:xfrm>
            <a:off x="8138160" y="1005840"/>
            <a:ext cx="3322015" cy="1828800"/>
          </a:xfrm>
          <a:prstGeom prst="roundRect">
            <a:avLst/>
          </a:prstGeom>
          <a:solidFill>
            <a:srgbClr val="131B2E"/>
          </a:solidFill>
          <a:ln w="1905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wrap="square" lIns="228600" tIns="137160"/>
          <a:lstStyle/>
          <a:p>
            <a:pPr algn="ctr">
              <a:defRPr sz="1050" b="1">
                <a:solidFill>
                  <a:srgbClr val="F59E0B"/>
                </a:solidFill>
              </a:defRPr>
            </a:pPr>
            <a:r>
              <a:t>CRYPTOGRAPHIC HASH</a:t>
            </a:r>
          </a:p>
          <a:p>
            <a:pPr>
              <a:spcAft>
                <a:spcPts val="200"/>
              </a:spcAft>
              <a:defRPr sz="3200" b="1">
                <a:solidFill>
                  <a:srgbClr val="FFFFFF"/>
                </a:solidFill>
              </a:defRPr>
            </a:pPr>
            <a:r>
              <a:t>SHA-256</a:t>
            </a:r>
          </a:p>
          <a:p>
            <a:pPr>
              <a:defRPr sz="1050">
                <a:solidFill>
                  <a:srgbClr val="CBD5E1"/>
                </a:solidFill>
              </a:defRPr>
            </a:pPr>
            <a:r>
              <a:t>NIST-certified immutable audit chain</a:t>
            </a:r>
          </a:p>
        </p:txBody>
      </p:sp>
      <p:sp>
        <p:nvSpPr>
          <p:cNvPr id="9" name="Rounded Rectangle 8"/>
          <p:cNvSpPr/>
          <p:nvPr/>
        </p:nvSpPr>
        <p:spPr>
          <a:xfrm>
            <a:off x="8138160" y="2971800"/>
            <a:ext cx="3322015" cy="329184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228600" tIns="164592"/>
          <a:lstStyle/>
          <a:p>
            <a:pPr algn="ctr">
              <a:spcAft>
                <a:spcPts val="800"/>
              </a:spcAft>
              <a:defRPr sz="1250" b="1">
                <a:solidFill>
                  <a:srgbClr val="10B981"/>
                </a:solidFill>
              </a:defRPr>
            </a:pPr>
            <a:r>
              <a:t>★  Statutory Court Admissibility</a:t>
            </a:r>
          </a:p>
          <a:p>
            <a:pPr>
              <a:spcAft>
                <a:spcPts val="500"/>
              </a:spcAft>
              <a:defRPr sz="1050">
                <a:solidFill>
                  <a:srgbClr val="94A3B8"/>
                </a:solidFill>
              </a:defRPr>
            </a:pPr>
            <a:r>
              <a:t>Electronic Certificate: Sec 84(4) Computer Printout Cert</a:t>
            </a:r>
          </a:p>
          <a:p>
            <a:pPr>
              <a:spcAft>
                <a:spcPts val="500"/>
              </a:spcAft>
              <a:defRPr sz="1050">
                <a:solidFill>
                  <a:srgbClr val="94A3B8"/>
                </a:solidFill>
              </a:defRPr>
            </a:pPr>
            <a:r>
              <a:t>Tamper Proofing: Immutable SHA-256 Hash Chain</a:t>
            </a:r>
          </a:p>
          <a:p>
            <a:pPr>
              <a:spcAft>
                <a:spcPts val="500"/>
              </a:spcAft>
              <a:defRPr sz="1050">
                <a:solidFill>
                  <a:srgbClr val="94A3B8"/>
                </a:solidFill>
              </a:defRPr>
            </a:pPr>
            <a:r>
              <a:t>Device Fingerprinting: Hardware Serial &amp; GPS Locked</a:t>
            </a:r>
          </a:p>
          <a:p>
            <a:pPr>
              <a:spcAft>
                <a:spcPts val="500"/>
              </a:spcAft>
              <a:defRPr sz="1050">
                <a:solidFill>
                  <a:srgbClr val="94A3B8"/>
                </a:solidFill>
              </a:defRPr>
            </a:pPr>
            <a:r>
              <a:t>Filing Readiness: Day 1 of 21-Day Statutory Window</a:t>
            </a:r>
          </a:p>
        </p:txBody>
      </p:sp>
      <p:sp>
        <p:nvSpPr>
          <p:cNvPr id="10" name="TextBox 9"/>
          <p:cNvSpPr txBox="1"/>
          <p:nvPr/>
        </p:nvSpPr>
        <p:spPr>
          <a:xfrm>
            <a:off x="731520" y="6355080"/>
            <a:ext cx="10728655" cy="365760"/>
          </a:xfrm>
          <a:prstGeom prst="rect">
            <a:avLst/>
          </a:prstGeom>
          <a:noFill/>
        </p:spPr>
        <p:txBody>
          <a:bodyPr wrap="none">
            <a:spAutoFit/>
          </a:bodyPr>
          <a:lstStyle/>
          <a:p>
            <a:pPr algn="r">
              <a:defRPr sz="950">
                <a:solidFill>
                  <a:srgbClr val="94A3B8"/>
                </a:solidFill>
              </a:defRPr>
            </a:pPr>
            <a:r>
              <a:t>Slide 07 of 15   |   Securing The Mandate 2027   |   His Excellency Atiku Abubakar (ADC 🤝)   |   GetoCore Digital Innovation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F1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31520" y="320040"/>
            <a:ext cx="10728655" cy="594360"/>
          </a:xfrm>
          <a:prstGeom prst="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100" b="1">
                <a:solidFill>
                  <a:srgbClr val="F59E0B"/>
                </a:solidFill>
              </a:defRPr>
            </a:pPr>
            <a:r>
              <a:t>INSTITUTIONAL AUTHORITY   •   Full INEC Statutory Cascade (Levels A through E)</a:t>
            </a:r>
          </a:p>
        </p:txBody>
      </p:sp>
      <p:sp>
        <p:nvSpPr>
          <p:cNvPr id="4" name="TextBox 3"/>
          <p:cNvSpPr txBox="1"/>
          <p:nvPr/>
        </p:nvSpPr>
        <p:spPr>
          <a:xfrm>
            <a:off x="731520" y="1005840"/>
            <a:ext cx="7315200" cy="1280160"/>
          </a:xfrm>
          <a:prstGeom prst="rect">
            <a:avLst/>
          </a:prstGeom>
          <a:noFill/>
        </p:spPr>
        <p:txBody>
          <a:bodyPr wrap="square">
            <a:spAutoFit/>
          </a:bodyPr>
          <a:lstStyle/>
          <a:p>
            <a:pPr>
              <a:spcAft>
                <a:spcPts val="400"/>
              </a:spcAft>
              <a:defRPr sz="2200" b="1">
                <a:solidFill>
                  <a:srgbClr val="FFFFFF"/>
                </a:solidFill>
              </a:defRPr>
            </a:pPr>
            <a:r>
              <a:t>Complete Statutory Forms Engine (EC8A–EC8E)</a:t>
            </a:r>
          </a:p>
          <a:p>
            <a:pPr>
              <a:defRPr sz="1200">
                <a:solidFill>
                  <a:srgbClr val="CBD5E1"/>
                </a:solidFill>
              </a:defRPr>
            </a:pPr>
            <a:r>
              <a:t>Dual-Format Export: Official High-Fidelity PDF &amp; Structured Tabular CSV</a:t>
            </a:r>
          </a:p>
        </p:txBody>
      </p:sp>
      <p:sp>
        <p:nvSpPr>
          <p:cNvPr id="5" name="Rounded Rectangle 4"/>
          <p:cNvSpPr/>
          <p:nvPr/>
        </p:nvSpPr>
        <p:spPr>
          <a:xfrm>
            <a:off x="731520" y="2423160"/>
            <a:ext cx="7132320" cy="114300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Form EC8A (Polling Unit Level)</a:t>
            </a:r>
          </a:p>
          <a:p>
            <a:pPr>
              <a:defRPr sz="1050">
                <a:solidFill>
                  <a:srgbClr val="94A3B8"/>
                </a:solidFill>
              </a:defRPr>
            </a:pPr>
            <a:r>
              <a:t>Polling Unit Results with complete ballot accounting (unused, spoiled, rejected, valid) and legal words conversion.</a:t>
            </a:r>
          </a:p>
        </p:txBody>
      </p:sp>
      <p:sp>
        <p:nvSpPr>
          <p:cNvPr id="6" name="Rounded Rectangle 5"/>
          <p:cNvSpPr/>
          <p:nvPr/>
        </p:nvSpPr>
        <p:spPr>
          <a:xfrm>
            <a:off x="731520" y="3675887"/>
            <a:ext cx="7132320" cy="114300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Form EC8B &amp; EC8C (Ward &amp; LGA Collation)</a:t>
            </a:r>
          </a:p>
          <a:p>
            <a:pPr>
              <a:defRPr sz="1050">
                <a:solidFill>
                  <a:srgbClr val="94A3B8"/>
                </a:solidFill>
              </a:defRPr>
            </a:pPr>
            <a:r>
              <a:t>Summary of results at Registration Area and Local Government collation with automated multi-unit aggregation.</a:t>
            </a:r>
          </a:p>
        </p:txBody>
      </p:sp>
      <p:sp>
        <p:nvSpPr>
          <p:cNvPr id="7" name="Rounded Rectangle 6"/>
          <p:cNvSpPr/>
          <p:nvPr/>
        </p:nvSpPr>
        <p:spPr>
          <a:xfrm>
            <a:off x="731520" y="4928616"/>
            <a:ext cx="7132320" cy="114300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Form EC8D &amp; EC8E (State &amp; National Declaration)</a:t>
            </a:r>
          </a:p>
          <a:p>
            <a:pPr>
              <a:defRPr sz="1050">
                <a:solidFill>
                  <a:srgbClr val="94A3B8"/>
                </a:solidFill>
              </a:defRPr>
            </a:pPr>
            <a:r>
              <a:t>Official 37-state presidential collation summary matching official green-border INEC sheets with Annexure 1 nationwide table.</a:t>
            </a:r>
          </a:p>
        </p:txBody>
      </p:sp>
      <p:sp>
        <p:nvSpPr>
          <p:cNvPr id="8" name="Rounded Rectangle 7"/>
          <p:cNvSpPr/>
          <p:nvPr/>
        </p:nvSpPr>
        <p:spPr>
          <a:xfrm>
            <a:off x="8138160" y="1005840"/>
            <a:ext cx="3322015" cy="1828800"/>
          </a:xfrm>
          <a:prstGeom prst="roundRect">
            <a:avLst/>
          </a:prstGeom>
          <a:solidFill>
            <a:srgbClr val="131B2E"/>
          </a:solidFill>
          <a:ln w="1905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wrap="square" lIns="228600" tIns="137160"/>
          <a:lstStyle/>
          <a:p>
            <a:pPr algn="ctr">
              <a:defRPr sz="1050" b="1">
                <a:solidFill>
                  <a:srgbClr val="F59E0B"/>
                </a:solidFill>
              </a:defRPr>
            </a:pPr>
            <a:r>
              <a:t>JURISDICTION HIERARCHY</a:t>
            </a:r>
          </a:p>
          <a:p>
            <a:pPr>
              <a:spcAft>
                <a:spcPts val="200"/>
              </a:spcAft>
              <a:defRPr sz="3200" b="1">
                <a:solidFill>
                  <a:srgbClr val="FFFFFF"/>
                </a:solidFill>
              </a:defRPr>
            </a:pPr>
            <a:r>
              <a:t>37</a:t>
            </a:r>
          </a:p>
          <a:p>
            <a:pPr>
              <a:defRPr sz="1050">
                <a:solidFill>
                  <a:srgbClr val="CBD5E1"/>
                </a:solidFill>
              </a:defRPr>
            </a:pPr>
            <a:r>
              <a:t>36 States + FCT Abuja Complete Aggregation</a:t>
            </a:r>
          </a:p>
        </p:txBody>
      </p:sp>
      <p:sp>
        <p:nvSpPr>
          <p:cNvPr id="9" name="Rounded Rectangle 8"/>
          <p:cNvSpPr/>
          <p:nvPr/>
        </p:nvSpPr>
        <p:spPr>
          <a:xfrm>
            <a:off x="8138160" y="2971800"/>
            <a:ext cx="3322015" cy="329184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228600" tIns="164592"/>
          <a:lstStyle/>
          <a:p>
            <a:pPr algn="ctr">
              <a:spcAft>
                <a:spcPts val="800"/>
              </a:spcAft>
              <a:defRPr sz="1250" b="1">
                <a:solidFill>
                  <a:srgbClr val="10B981"/>
                </a:solidFill>
              </a:defRPr>
            </a:pPr>
            <a:r>
              <a:t>★  Dual Export Formats</a:t>
            </a:r>
          </a:p>
          <a:p>
            <a:pPr>
              <a:spcAft>
                <a:spcPts val="500"/>
              </a:spcAft>
              <a:defRPr sz="1050">
                <a:solidFill>
                  <a:srgbClr val="94A3B8"/>
                </a:solidFill>
              </a:defRPr>
            </a:pPr>
            <a:r>
              <a:t>Statutory Green-Border PDF: Official Physical Layout &amp; Signatures</a:t>
            </a:r>
          </a:p>
          <a:p>
            <a:pPr>
              <a:spcAft>
                <a:spcPts val="500"/>
              </a:spcAft>
              <a:defRPr sz="1050">
                <a:solidFill>
                  <a:srgbClr val="94A3B8"/>
                </a:solidFill>
              </a:defRPr>
            </a:pPr>
            <a:r>
              <a:t>Number-to-Words Conversion: Automatic Legal Capital Words</a:t>
            </a:r>
          </a:p>
          <a:p>
            <a:pPr>
              <a:spcAft>
                <a:spcPts val="500"/>
              </a:spcAft>
              <a:defRPr sz="1050">
                <a:solidFill>
                  <a:srgbClr val="94A3B8"/>
                </a:solidFill>
              </a:defRPr>
            </a:pPr>
            <a:r>
              <a:t>Tabular Structured CSV: Compatible with Excel &amp; SPSS</a:t>
            </a:r>
          </a:p>
          <a:p>
            <a:pPr>
              <a:spcAft>
                <a:spcPts val="500"/>
              </a:spcAft>
              <a:defRPr sz="1050">
                <a:solidFill>
                  <a:srgbClr val="94A3B8"/>
                </a:solidFill>
              </a:defRPr>
            </a:pPr>
            <a:r>
              <a:t>37-State Master Spreadsheet: Instant National Aggregation</a:t>
            </a:r>
          </a:p>
        </p:txBody>
      </p:sp>
      <p:sp>
        <p:nvSpPr>
          <p:cNvPr id="10" name="TextBox 9"/>
          <p:cNvSpPr txBox="1"/>
          <p:nvPr/>
        </p:nvSpPr>
        <p:spPr>
          <a:xfrm>
            <a:off x="731520" y="6355080"/>
            <a:ext cx="10728655" cy="365760"/>
          </a:xfrm>
          <a:prstGeom prst="rect">
            <a:avLst/>
          </a:prstGeom>
          <a:noFill/>
        </p:spPr>
        <p:txBody>
          <a:bodyPr wrap="none">
            <a:spAutoFit/>
          </a:bodyPr>
          <a:lstStyle/>
          <a:p>
            <a:pPr algn="r">
              <a:defRPr sz="950">
                <a:solidFill>
                  <a:srgbClr val="94A3B8"/>
                </a:solidFill>
              </a:defRPr>
            </a:pPr>
            <a:r>
              <a:t>Slide 08 of 15   |   Securing The Mandate 2027   |   His Excellency Atiku Abubakar (ADC 🤝)   |   GetoCore Digital Innovation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F1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31520" y="320040"/>
            <a:ext cx="10728655" cy="594360"/>
          </a:xfrm>
          <a:prstGeom prst="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100" b="1">
                <a:solidFill>
                  <a:srgbClr val="F59E0B"/>
                </a:solidFill>
              </a:defRPr>
            </a:pPr>
            <a:r>
              <a:t>COMMAND &amp; ACCREDITATION   •   Zero Infiltration • Total Field Force Accountability</a:t>
            </a:r>
          </a:p>
        </p:txBody>
      </p:sp>
      <p:sp>
        <p:nvSpPr>
          <p:cNvPr id="4" name="TextBox 3"/>
          <p:cNvSpPr txBox="1"/>
          <p:nvPr/>
        </p:nvSpPr>
        <p:spPr>
          <a:xfrm>
            <a:off x="731520" y="1005840"/>
            <a:ext cx="7315200" cy="1280160"/>
          </a:xfrm>
          <a:prstGeom prst="rect">
            <a:avLst/>
          </a:prstGeom>
          <a:noFill/>
        </p:spPr>
        <p:txBody>
          <a:bodyPr wrap="square">
            <a:spAutoFit/>
          </a:bodyPr>
          <a:lstStyle/>
          <a:p>
            <a:pPr>
              <a:spcAft>
                <a:spcPts val="400"/>
              </a:spcAft>
              <a:defRPr sz="2200" b="1">
                <a:solidFill>
                  <a:srgbClr val="FFFFFF"/>
                </a:solidFill>
              </a:defRPr>
            </a:pPr>
            <a:r>
              <a:t>Participant Accreditation &amp; Digital Security Credentials</a:t>
            </a:r>
          </a:p>
          <a:p>
            <a:pPr>
              <a:defRPr sz="1200">
                <a:solidFill>
                  <a:srgbClr val="CBD5E1"/>
                </a:solidFill>
              </a:defRPr>
            </a:pPr>
            <a:r>
              <a:t>Delimitation-Based Enrollment, Automated Salted PIN Generation &amp; Official Printable ID Badges</a:t>
            </a:r>
          </a:p>
        </p:txBody>
      </p:sp>
      <p:sp>
        <p:nvSpPr>
          <p:cNvPr id="5" name="Rounded Rectangle 4"/>
          <p:cNvSpPr/>
          <p:nvPr/>
        </p:nvSpPr>
        <p:spPr>
          <a:xfrm>
            <a:off x="731520" y="2423160"/>
            <a:ext cx="7132320" cy="114300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Hierarchical INEC Cascade</a:t>
            </a:r>
          </a:p>
          <a:p>
            <a:pPr>
              <a:defRPr sz="1050">
                <a:solidFill>
                  <a:srgbClr val="94A3B8"/>
                </a:solidFill>
              </a:defRPr>
            </a:pPr>
            <a:r>
              <a:t>Enroll agents with precision: State (36 + FCT 38th) down to LGA, Ward, and exact assigned Polling Unit code.</a:t>
            </a:r>
          </a:p>
        </p:txBody>
      </p:sp>
      <p:sp>
        <p:nvSpPr>
          <p:cNvPr id="6" name="Rounded Rectangle 5"/>
          <p:cNvSpPr/>
          <p:nvPr/>
        </p:nvSpPr>
        <p:spPr>
          <a:xfrm>
            <a:off x="731520" y="3675887"/>
            <a:ext cx="7132320" cy="114300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Automated High-Entropy PIN Generator</a:t>
            </a:r>
          </a:p>
          <a:p>
            <a:pPr>
              <a:defRPr sz="1050">
                <a:solidFill>
                  <a:srgbClr val="94A3B8"/>
                </a:solidFill>
              </a:defRPr>
            </a:pPr>
            <a:r>
              <a:t>Generates secure 4-digit PINs avoiding predictable sequences, protected by salted cryptographic SHA-256 hashes.</a:t>
            </a:r>
          </a:p>
        </p:txBody>
      </p:sp>
      <p:sp>
        <p:nvSpPr>
          <p:cNvPr id="7" name="Rounded Rectangle 6"/>
          <p:cNvSpPr/>
          <p:nvPr/>
        </p:nvSpPr>
        <p:spPr>
          <a:xfrm>
            <a:off x="731520" y="4928616"/>
            <a:ext cx="7132320" cy="114300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Printable Official Accreditation Badges</a:t>
            </a:r>
          </a:p>
          <a:p>
            <a:pPr>
              <a:defRPr sz="1050">
                <a:solidFill>
                  <a:srgbClr val="94A3B8"/>
                </a:solidFill>
              </a:defRPr>
            </a:pPr>
            <a:r>
              <a:t>Standardized ID cards with lanyard punch slots, candidate portrait (His Excellency Atiku Abubakar), ADC crest, QR code, and barcode.</a:t>
            </a:r>
          </a:p>
        </p:txBody>
      </p:sp>
      <p:sp>
        <p:nvSpPr>
          <p:cNvPr id="8" name="Rounded Rectangle 7"/>
          <p:cNvSpPr/>
          <p:nvPr/>
        </p:nvSpPr>
        <p:spPr>
          <a:xfrm>
            <a:off x="8138160" y="1005840"/>
            <a:ext cx="3322015" cy="1828800"/>
          </a:xfrm>
          <a:prstGeom prst="roundRect">
            <a:avLst/>
          </a:prstGeom>
          <a:solidFill>
            <a:srgbClr val="131B2E"/>
          </a:solidFill>
          <a:ln w="1905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wrap="square" lIns="228600" tIns="137160"/>
          <a:lstStyle/>
          <a:p>
            <a:pPr algn="ctr">
              <a:defRPr sz="1050" b="1">
                <a:solidFill>
                  <a:srgbClr val="F59E0B"/>
                </a:solidFill>
              </a:defRPr>
            </a:pPr>
            <a:r>
              <a:t>DIGITAL CREDENTIALS</a:t>
            </a:r>
          </a:p>
          <a:p>
            <a:pPr>
              <a:spcAft>
                <a:spcPts val="200"/>
              </a:spcAft>
              <a:defRPr sz="3200" b="1">
                <a:solidFill>
                  <a:srgbClr val="FFFFFF"/>
                </a:solidFill>
              </a:defRPr>
            </a:pPr>
            <a:r>
              <a:t>100% Sealed</a:t>
            </a:r>
          </a:p>
          <a:p>
            <a:pPr>
              <a:defRPr sz="1050">
                <a:solidFill>
                  <a:srgbClr val="CBD5E1"/>
                </a:solidFill>
              </a:defRPr>
            </a:pPr>
            <a:r>
              <a:t>High-entropy PIN + Salted SHA-256 Hash</a:t>
            </a:r>
          </a:p>
        </p:txBody>
      </p:sp>
      <p:sp>
        <p:nvSpPr>
          <p:cNvPr id="9" name="Rounded Rectangle 8"/>
          <p:cNvSpPr/>
          <p:nvPr/>
        </p:nvSpPr>
        <p:spPr>
          <a:xfrm>
            <a:off x="8138160" y="2971800"/>
            <a:ext cx="3322015" cy="329184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228600" tIns="164592"/>
          <a:lstStyle/>
          <a:p>
            <a:pPr algn="ctr">
              <a:spcAft>
                <a:spcPts val="800"/>
              </a:spcAft>
              <a:defRPr sz="1250" b="1">
                <a:solidFill>
                  <a:srgbClr val="10B981"/>
                </a:solidFill>
              </a:defRPr>
            </a:pPr>
            <a:r>
              <a:t>★  Agent Security Specifications</a:t>
            </a:r>
          </a:p>
          <a:p>
            <a:pPr>
              <a:spcAft>
                <a:spcPts val="500"/>
              </a:spcAft>
              <a:defRPr sz="1050">
                <a:solidFill>
                  <a:srgbClr val="94A3B8"/>
                </a:solidFill>
              </a:defRPr>
            </a:pPr>
            <a:r>
              <a:t>Accreditation Identification: Unique Code (e.g. ADC-2027-PU-1029)</a:t>
            </a:r>
          </a:p>
          <a:p>
            <a:pPr>
              <a:spcAft>
                <a:spcPts val="500"/>
              </a:spcAft>
              <a:defRPr sz="1050">
                <a:solidFill>
                  <a:srgbClr val="94A3B8"/>
                </a:solidFill>
              </a:defRPr>
            </a:pPr>
            <a:r>
              <a:t>Cryptographic Authentication: Salted SHA-256 Hardware PIN</a:t>
            </a:r>
          </a:p>
          <a:p>
            <a:pPr>
              <a:spcAft>
                <a:spcPts val="500"/>
              </a:spcAft>
              <a:defRPr sz="1050">
                <a:solidFill>
                  <a:srgbClr val="94A3B8"/>
                </a:solidFill>
              </a:defRPr>
            </a:pPr>
            <a:r>
              <a:t>Physical ID Badge Production: Printable with Lanyard Punch</a:t>
            </a:r>
          </a:p>
          <a:p>
            <a:pPr>
              <a:spcAft>
                <a:spcPts val="500"/>
              </a:spcAft>
              <a:defRPr sz="1050">
                <a:solidFill>
                  <a:srgbClr val="94A3B8"/>
                </a:solidFill>
              </a:defRPr>
            </a:pPr>
            <a:r>
              <a:t>Emergency Anti-Sabotage: 1-Click Instant Status Revocation</a:t>
            </a:r>
          </a:p>
        </p:txBody>
      </p:sp>
      <p:sp>
        <p:nvSpPr>
          <p:cNvPr id="10" name="TextBox 9"/>
          <p:cNvSpPr txBox="1"/>
          <p:nvPr/>
        </p:nvSpPr>
        <p:spPr>
          <a:xfrm>
            <a:off x="731520" y="6355080"/>
            <a:ext cx="10728655" cy="365760"/>
          </a:xfrm>
          <a:prstGeom prst="rect">
            <a:avLst/>
          </a:prstGeom>
          <a:noFill/>
        </p:spPr>
        <p:txBody>
          <a:bodyPr wrap="none">
            <a:spAutoFit/>
          </a:bodyPr>
          <a:lstStyle/>
          <a:p>
            <a:pPr algn="r">
              <a:defRPr sz="950">
                <a:solidFill>
                  <a:srgbClr val="94A3B8"/>
                </a:solidFill>
              </a:defRPr>
            </a:pPr>
            <a:r>
              <a:t>Slide 09 of 15   |   Securing The Mandate 2027   |   His Excellency Atiku Abubakar (ADC 🤝)   |   GetoCore Digital Innovation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F1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31520" y="320040"/>
            <a:ext cx="10728655" cy="594360"/>
          </a:xfrm>
          <a:prstGeom prst="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100" b="1">
                <a:solidFill>
                  <a:srgbClr val="F59E0B"/>
                </a:solidFill>
              </a:defRPr>
            </a:pPr>
            <a:r>
              <a:t>OPERATIONAL HIERARCHY   •   Strict Downward-Only Role-Based Access Control (RBAC)</a:t>
            </a:r>
          </a:p>
        </p:txBody>
      </p:sp>
      <p:sp>
        <p:nvSpPr>
          <p:cNvPr id="4" name="TextBox 3"/>
          <p:cNvSpPr txBox="1"/>
          <p:nvPr/>
        </p:nvSpPr>
        <p:spPr>
          <a:xfrm>
            <a:off x="731520" y="1005840"/>
            <a:ext cx="7315200" cy="1280160"/>
          </a:xfrm>
          <a:prstGeom prst="rect">
            <a:avLst/>
          </a:prstGeom>
          <a:noFill/>
        </p:spPr>
        <p:txBody>
          <a:bodyPr wrap="square">
            <a:spAutoFit/>
          </a:bodyPr>
          <a:lstStyle/>
          <a:p>
            <a:pPr>
              <a:spcAft>
                <a:spcPts val="400"/>
              </a:spcAft>
              <a:defRPr sz="2200" b="1">
                <a:solidFill>
                  <a:srgbClr val="FFFFFF"/>
                </a:solidFill>
              </a:defRPr>
            </a:pPr>
            <a:r>
              <a:t>Operational Hierarchy: 6-Tier Downward Access Control</a:t>
            </a:r>
          </a:p>
          <a:p>
            <a:pPr>
              <a:defRPr sz="1200">
                <a:solidFill>
                  <a:srgbClr val="CBD5E1"/>
                </a:solidFill>
              </a:defRPr>
            </a:pPr>
            <a:r>
              <a:t>Military-Grade Compartmentalization That Eliminates Infiltration, Panic, and Leaks</a:t>
            </a:r>
          </a:p>
        </p:txBody>
      </p:sp>
      <p:sp>
        <p:nvSpPr>
          <p:cNvPr id="5" name="Rounded Rectangle 4"/>
          <p:cNvSpPr/>
          <p:nvPr/>
        </p:nvSpPr>
        <p:spPr>
          <a:xfrm>
            <a:off x="731520" y="2423160"/>
            <a:ext cx="7132320" cy="896112"/>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Tier 1: Polling Unit Agent</a:t>
            </a:r>
          </a:p>
          <a:p>
            <a:pPr>
              <a:defRPr sz="1050">
                <a:solidFill>
                  <a:srgbClr val="94A3B8"/>
                </a:solidFill>
              </a:defRPr>
            </a:pPr>
            <a:r>
              <a:t>Confined strictly to their assigned PU. Zero visibility into other PUs, wards, LGAs, or national dashboards.</a:t>
            </a:r>
          </a:p>
        </p:txBody>
      </p:sp>
      <p:sp>
        <p:nvSpPr>
          <p:cNvPr id="6" name="Rounded Rectangle 5"/>
          <p:cNvSpPr/>
          <p:nvPr/>
        </p:nvSpPr>
        <p:spPr>
          <a:xfrm>
            <a:off x="731520" y="3429000"/>
            <a:ext cx="7132320" cy="896112"/>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Tiers 2 &amp; 3: Ward &amp; LGA Supervisors</a:t>
            </a:r>
          </a:p>
          <a:p>
            <a:pPr>
              <a:defRPr sz="1050">
                <a:solidFill>
                  <a:srgbClr val="94A3B8"/>
                </a:solidFill>
              </a:defRPr>
            </a:pPr>
            <a:r>
              <a:t>Restricted to their specific Registration Area and Local Government area only.</a:t>
            </a:r>
          </a:p>
        </p:txBody>
      </p:sp>
      <p:sp>
        <p:nvSpPr>
          <p:cNvPr id="7" name="Rounded Rectangle 6"/>
          <p:cNvSpPr/>
          <p:nvPr/>
        </p:nvSpPr>
        <p:spPr>
          <a:xfrm>
            <a:off x="731520" y="4434840"/>
            <a:ext cx="7132320" cy="896112"/>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Tiers 4 &amp; 5: State &amp; Regional Coordinators</a:t>
            </a:r>
          </a:p>
          <a:p>
            <a:pPr>
              <a:defRPr sz="1050">
                <a:solidFill>
                  <a:srgbClr val="94A3B8"/>
                </a:solidFill>
              </a:defRPr>
            </a:pPr>
            <a:r>
              <a:t>Oversees their respective State or Geopolitical Zone without access to rival regional data.</a:t>
            </a:r>
          </a:p>
        </p:txBody>
      </p:sp>
      <p:sp>
        <p:nvSpPr>
          <p:cNvPr id="8" name="Rounded Rectangle 7"/>
          <p:cNvSpPr/>
          <p:nvPr/>
        </p:nvSpPr>
        <p:spPr>
          <a:xfrm>
            <a:off x="731520" y="5440680"/>
            <a:ext cx="7132320" cy="896112"/>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Tier 6: National Presidential War Room</a:t>
            </a:r>
          </a:p>
          <a:p>
            <a:pPr>
              <a:defRPr sz="1050">
                <a:solidFill>
                  <a:srgbClr val="94A3B8"/>
                </a:solidFill>
              </a:defRPr>
            </a:pPr>
            <a:r>
              <a:t>Complete 37-jurisdiction pan-Nigerian command, strategic broadcast dispatch, and live presidential telemetry.</a:t>
            </a:r>
          </a:p>
        </p:txBody>
      </p:sp>
      <p:sp>
        <p:nvSpPr>
          <p:cNvPr id="9" name="Rounded Rectangle 8"/>
          <p:cNvSpPr/>
          <p:nvPr/>
        </p:nvSpPr>
        <p:spPr>
          <a:xfrm>
            <a:off x="8138160" y="1005840"/>
            <a:ext cx="3322015" cy="1828800"/>
          </a:xfrm>
          <a:prstGeom prst="roundRect">
            <a:avLst/>
          </a:prstGeom>
          <a:solidFill>
            <a:srgbClr val="131B2E"/>
          </a:solidFill>
          <a:ln w="1905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wrap="square" lIns="228600" tIns="137160"/>
          <a:lstStyle/>
          <a:p>
            <a:pPr algn="ctr">
              <a:defRPr sz="1050" b="1">
                <a:solidFill>
                  <a:srgbClr val="F59E0B"/>
                </a:solidFill>
              </a:defRPr>
            </a:pPr>
            <a:r>
              <a:t>STRICT CLEARANCE TIERS</a:t>
            </a:r>
          </a:p>
          <a:p>
            <a:pPr>
              <a:spcAft>
                <a:spcPts val="200"/>
              </a:spcAft>
              <a:defRPr sz="3200" b="1">
                <a:solidFill>
                  <a:srgbClr val="FFFFFF"/>
                </a:solidFill>
              </a:defRPr>
            </a:pPr>
            <a:r>
              <a:t>6 Tiers</a:t>
            </a:r>
          </a:p>
          <a:p>
            <a:pPr>
              <a:defRPr sz="1050">
                <a:solidFill>
                  <a:srgbClr val="CBD5E1"/>
                </a:solidFill>
              </a:defRPr>
            </a:pPr>
            <a:r>
              <a:t>Strict downward-only data segregation</a:t>
            </a:r>
          </a:p>
        </p:txBody>
      </p:sp>
      <p:sp>
        <p:nvSpPr>
          <p:cNvPr id="10" name="Rounded Rectangle 9"/>
          <p:cNvSpPr/>
          <p:nvPr/>
        </p:nvSpPr>
        <p:spPr>
          <a:xfrm>
            <a:off x="8138160" y="2971800"/>
            <a:ext cx="3322015" cy="329184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228600" tIns="164592"/>
          <a:lstStyle/>
          <a:p>
            <a:pPr algn="ctr">
              <a:spcAft>
                <a:spcPts val="800"/>
              </a:spcAft>
              <a:defRPr sz="1250" b="1">
                <a:solidFill>
                  <a:srgbClr val="10B981"/>
                </a:solidFill>
              </a:defRPr>
            </a:pPr>
            <a:r>
              <a:t>★  Information Segregation Matrix</a:t>
            </a:r>
          </a:p>
          <a:p>
            <a:pPr>
              <a:spcAft>
                <a:spcPts val="500"/>
              </a:spcAft>
              <a:defRPr sz="1050">
                <a:solidFill>
                  <a:srgbClr val="94A3B8"/>
                </a:solidFill>
              </a:defRPr>
            </a:pPr>
            <a:r>
              <a:t>Tier 6 (National War Room): Full Pan-Nigeria Visibility</a:t>
            </a:r>
          </a:p>
          <a:p>
            <a:pPr>
              <a:spcAft>
                <a:spcPts val="500"/>
              </a:spcAft>
              <a:defRPr sz="1050">
                <a:solidFill>
                  <a:srgbClr val="94A3B8"/>
                </a:solidFill>
              </a:defRPr>
            </a:pPr>
            <a:r>
              <a:t>Tier 5 (6 Regional Desks): Assigned Geopolitical Zone Only</a:t>
            </a:r>
          </a:p>
          <a:p>
            <a:pPr>
              <a:spcAft>
                <a:spcPts val="500"/>
              </a:spcAft>
              <a:defRPr sz="1050">
                <a:solidFill>
                  <a:srgbClr val="94A3B8"/>
                </a:solidFill>
              </a:defRPr>
            </a:pPr>
            <a:r>
              <a:t>Tier 4 (37 State Leads): Assigned State Collation Only</a:t>
            </a:r>
          </a:p>
          <a:p>
            <a:pPr>
              <a:spcAft>
                <a:spcPts val="500"/>
              </a:spcAft>
              <a:defRPr sz="1050">
                <a:solidFill>
                  <a:srgbClr val="94A3B8"/>
                </a:solidFill>
              </a:defRPr>
            </a:pPr>
            <a:r>
              <a:t>Tier 1 (176,846 PU Agents): Strictly Assigned Single Polling Unit</a:t>
            </a:r>
          </a:p>
        </p:txBody>
      </p:sp>
      <p:sp>
        <p:nvSpPr>
          <p:cNvPr id="11" name="TextBox 10"/>
          <p:cNvSpPr txBox="1"/>
          <p:nvPr/>
        </p:nvSpPr>
        <p:spPr>
          <a:xfrm>
            <a:off x="731520" y="6355080"/>
            <a:ext cx="10728655" cy="365760"/>
          </a:xfrm>
          <a:prstGeom prst="rect">
            <a:avLst/>
          </a:prstGeom>
          <a:noFill/>
        </p:spPr>
        <p:txBody>
          <a:bodyPr wrap="none">
            <a:spAutoFit/>
          </a:bodyPr>
          <a:lstStyle/>
          <a:p>
            <a:pPr algn="r">
              <a:defRPr sz="950">
                <a:solidFill>
                  <a:srgbClr val="94A3B8"/>
                </a:solidFill>
              </a:defRPr>
            </a:pPr>
            <a:r>
              <a:t>Slide 10 of 15   |   Securing The Mandate 2027   |   His Excellency Atiku Abubakar (ADC 🤝)   |   GetoCore Digital Innovation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F1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31520" y="320040"/>
            <a:ext cx="10728655" cy="594360"/>
          </a:xfrm>
          <a:prstGeom prst="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100" b="1">
                <a:solidFill>
                  <a:srgbClr val="F59E0B"/>
                </a:solidFill>
              </a:defRPr>
            </a:pPr>
            <a:r>
              <a:t>EXECUTION BLUEPRINT   •   4-Phase Strategic Rollout Plan</a:t>
            </a:r>
          </a:p>
        </p:txBody>
      </p:sp>
      <p:sp>
        <p:nvSpPr>
          <p:cNvPr id="4" name="TextBox 3"/>
          <p:cNvSpPr txBox="1"/>
          <p:nvPr/>
        </p:nvSpPr>
        <p:spPr>
          <a:xfrm>
            <a:off x="731520" y="1005840"/>
            <a:ext cx="7315200" cy="1280160"/>
          </a:xfrm>
          <a:prstGeom prst="rect">
            <a:avLst/>
          </a:prstGeom>
          <a:noFill/>
        </p:spPr>
        <p:txBody>
          <a:bodyPr wrap="square">
            <a:spAutoFit/>
          </a:bodyPr>
          <a:lstStyle/>
          <a:p>
            <a:pPr>
              <a:spcAft>
                <a:spcPts val="400"/>
              </a:spcAft>
              <a:defRPr sz="2200" b="1">
                <a:solidFill>
                  <a:srgbClr val="FFFFFF"/>
                </a:solidFill>
              </a:defRPr>
            </a:pPr>
            <a:r>
              <a:t>Deployment Roadmap: Battle-Ready for February 2027</a:t>
            </a:r>
          </a:p>
          <a:p>
            <a:pPr>
              <a:defRPr sz="1200">
                <a:solidFill>
                  <a:srgbClr val="CBD5E1"/>
                </a:solidFill>
              </a:defRPr>
            </a:pPr>
            <a:r>
              <a:t>From Today's Executive Demonstration to Full Nationwide Field Commissioning</a:t>
            </a:r>
          </a:p>
        </p:txBody>
      </p:sp>
      <p:sp>
        <p:nvSpPr>
          <p:cNvPr id="5" name="Rounded Rectangle 4"/>
          <p:cNvSpPr/>
          <p:nvPr/>
        </p:nvSpPr>
        <p:spPr>
          <a:xfrm>
            <a:off x="731520" y="2423160"/>
            <a:ext cx="7132320" cy="896112"/>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Phase 1: Architecture &amp; Stress Testing (COMPLETED ✅)</a:t>
            </a:r>
          </a:p>
          <a:p>
            <a:pPr>
              <a:defRPr sz="1050">
                <a:solidFill>
                  <a:srgbClr val="94A3B8"/>
                </a:solidFill>
              </a:defRPr>
            </a:pPr>
            <a:r>
              <a:t>Core platform, offline crypto vault, multilingual AI, OCR comparison engine, and statutory forms built and verified.</a:t>
            </a:r>
          </a:p>
        </p:txBody>
      </p:sp>
      <p:sp>
        <p:nvSpPr>
          <p:cNvPr id="6" name="Rounded Rectangle 5"/>
          <p:cNvSpPr/>
          <p:nvPr/>
        </p:nvSpPr>
        <p:spPr>
          <a:xfrm>
            <a:off x="731520" y="3429000"/>
            <a:ext cx="7132320" cy="896112"/>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Phase 2: Zonal &amp; State Supervisor Trainings (Q4 2026)</a:t>
            </a:r>
          </a:p>
          <a:p>
            <a:pPr>
              <a:defRPr sz="1050">
                <a:solidFill>
                  <a:srgbClr val="94A3B8"/>
                </a:solidFill>
              </a:defRPr>
            </a:pPr>
            <a:r>
              <a:t>Training 6 Regional Coordinators and 37 State Returning Officers on delimitation management and supervisor dashboards.</a:t>
            </a:r>
          </a:p>
        </p:txBody>
      </p:sp>
      <p:sp>
        <p:nvSpPr>
          <p:cNvPr id="7" name="Rounded Rectangle 6"/>
          <p:cNvSpPr/>
          <p:nvPr/>
        </p:nvSpPr>
        <p:spPr>
          <a:xfrm>
            <a:off x="731520" y="4434840"/>
            <a:ext cx="7132320" cy="896112"/>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Phase 3: Nationwide Mock Election Simulation (January 2027)</a:t>
            </a:r>
          </a:p>
          <a:p>
            <a:pPr>
              <a:defRPr sz="1050">
                <a:solidFill>
                  <a:srgbClr val="94A3B8"/>
                </a:solidFill>
              </a:defRPr>
            </a:pPr>
            <a:r>
              <a:t>Full-scale stress test: 10,000 sample PUs transmitting simulated Form EC8As across all 6 geopolitical zones simultaneously.</a:t>
            </a:r>
          </a:p>
        </p:txBody>
      </p:sp>
      <p:sp>
        <p:nvSpPr>
          <p:cNvPr id="8" name="Rounded Rectangle 7"/>
          <p:cNvSpPr/>
          <p:nvPr/>
        </p:nvSpPr>
        <p:spPr>
          <a:xfrm>
            <a:off x="731520" y="5440680"/>
            <a:ext cx="7132320" cy="896112"/>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Phase 4: D-Day Live Battle-Station Execution (February 2027)</a:t>
            </a:r>
          </a:p>
          <a:p>
            <a:pPr>
              <a:defRPr sz="1050">
                <a:solidFill>
                  <a:srgbClr val="94A3B8"/>
                </a:solidFill>
              </a:defRPr>
            </a:pPr>
            <a:r>
              <a:t>24/7 presidential situation room activation, real-time PVT collation, automated IReV discrepancy audit, and instant tribunal archiving.</a:t>
            </a:r>
          </a:p>
        </p:txBody>
      </p:sp>
      <p:sp>
        <p:nvSpPr>
          <p:cNvPr id="9" name="Rounded Rectangle 8"/>
          <p:cNvSpPr/>
          <p:nvPr/>
        </p:nvSpPr>
        <p:spPr>
          <a:xfrm>
            <a:off x="8138160" y="1005840"/>
            <a:ext cx="3322015" cy="1828800"/>
          </a:xfrm>
          <a:prstGeom prst="roundRect">
            <a:avLst/>
          </a:prstGeom>
          <a:solidFill>
            <a:srgbClr val="131B2E"/>
          </a:solidFill>
          <a:ln w="1905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wrap="square" lIns="228600" tIns="137160"/>
          <a:lstStyle/>
          <a:p>
            <a:pPr algn="ctr">
              <a:defRPr sz="1050" b="1">
                <a:solidFill>
                  <a:srgbClr val="F59E0B"/>
                </a:solidFill>
              </a:defRPr>
            </a:pPr>
            <a:r>
              <a:t>CURRENT BATTLE-READINESS</a:t>
            </a:r>
          </a:p>
          <a:p>
            <a:pPr>
              <a:spcAft>
                <a:spcPts val="200"/>
              </a:spcAft>
              <a:defRPr sz="3200" b="1">
                <a:solidFill>
                  <a:srgbClr val="FFFFFF"/>
                </a:solidFill>
              </a:defRPr>
            </a:pPr>
            <a:r>
              <a:t>Phase 1 Done</a:t>
            </a:r>
          </a:p>
          <a:p>
            <a:pPr>
              <a:defRPr sz="1050">
                <a:solidFill>
                  <a:srgbClr val="CBD5E1"/>
                </a:solidFill>
              </a:defRPr>
            </a:pPr>
            <a:r>
              <a:t>Platform verified &amp; operational today</a:t>
            </a:r>
          </a:p>
        </p:txBody>
      </p:sp>
      <p:sp>
        <p:nvSpPr>
          <p:cNvPr id="10" name="Rounded Rectangle 9"/>
          <p:cNvSpPr/>
          <p:nvPr/>
        </p:nvSpPr>
        <p:spPr>
          <a:xfrm>
            <a:off x="8138160" y="2971800"/>
            <a:ext cx="3322015" cy="329184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228600" tIns="164592"/>
          <a:lstStyle/>
          <a:p>
            <a:pPr algn="ctr">
              <a:spcAft>
                <a:spcPts val="800"/>
              </a:spcAft>
              <a:defRPr sz="1250" b="1">
                <a:solidFill>
                  <a:srgbClr val="10B981"/>
                </a:solidFill>
              </a:defRPr>
            </a:pPr>
            <a:r>
              <a:t>★  Implementation Milestones</a:t>
            </a:r>
          </a:p>
          <a:p>
            <a:pPr>
              <a:spcAft>
                <a:spcPts val="500"/>
              </a:spcAft>
              <a:defRPr sz="1050">
                <a:solidFill>
                  <a:srgbClr val="94A3B8"/>
                </a:solidFill>
              </a:defRPr>
            </a:pPr>
            <a:r>
              <a:t>Phase 1 (Completed): Platform Engineered &amp; Verified ✅</a:t>
            </a:r>
          </a:p>
          <a:p>
            <a:pPr>
              <a:spcAft>
                <a:spcPts val="500"/>
              </a:spcAft>
              <a:defRPr sz="1050">
                <a:solidFill>
                  <a:srgbClr val="94A3B8"/>
                </a:solidFill>
              </a:defRPr>
            </a:pPr>
            <a:r>
              <a:t>Phase 2 (Q4 2026): Zonal &amp; State Leadership Trainings</a:t>
            </a:r>
          </a:p>
          <a:p>
            <a:pPr>
              <a:spcAft>
                <a:spcPts val="500"/>
              </a:spcAft>
              <a:defRPr sz="1050">
                <a:solidFill>
                  <a:srgbClr val="94A3B8"/>
                </a:solidFill>
              </a:defRPr>
            </a:pPr>
            <a:r>
              <a:t>Phase 3 (Jan 2027): 10,000 PU Nationwide Stress Simulation</a:t>
            </a:r>
          </a:p>
          <a:p>
            <a:pPr>
              <a:spcAft>
                <a:spcPts val="500"/>
              </a:spcAft>
              <a:defRPr sz="1050">
                <a:solidFill>
                  <a:srgbClr val="94A3B8"/>
                </a:solidFill>
              </a:defRPr>
            </a:pPr>
            <a:r>
              <a:t>Phase 4 (Feb 2027): D-Day Live Situation Room Command</a:t>
            </a:r>
          </a:p>
        </p:txBody>
      </p:sp>
      <p:sp>
        <p:nvSpPr>
          <p:cNvPr id="11" name="TextBox 10"/>
          <p:cNvSpPr txBox="1"/>
          <p:nvPr/>
        </p:nvSpPr>
        <p:spPr>
          <a:xfrm>
            <a:off x="731520" y="6355080"/>
            <a:ext cx="10728655" cy="365760"/>
          </a:xfrm>
          <a:prstGeom prst="rect">
            <a:avLst/>
          </a:prstGeom>
          <a:noFill/>
        </p:spPr>
        <p:txBody>
          <a:bodyPr wrap="none">
            <a:spAutoFit/>
          </a:bodyPr>
          <a:lstStyle/>
          <a:p>
            <a:pPr algn="r">
              <a:defRPr sz="950">
                <a:solidFill>
                  <a:srgbClr val="94A3B8"/>
                </a:solidFill>
              </a:defRPr>
            </a:pPr>
            <a:r>
              <a:t>Slide 11 of 15   |   Securing The Mandate 2027   |   His Excellency Atiku Abubakar (ADC 🤝)   |   GetoCore Digital Innovation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F1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31520" y="320040"/>
            <a:ext cx="10728655" cy="594360"/>
          </a:xfrm>
          <a:prstGeom prst="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100" b="1">
                <a:solidFill>
                  <a:srgbClr val="F59E0B"/>
                </a:solidFill>
              </a:defRPr>
            </a:pPr>
            <a:r>
              <a:t>THE DECIDING DIFFERENCE   •   His Excellency Atiku Abubakar 2027 • The Road to Aso Rock</a:t>
            </a:r>
          </a:p>
        </p:txBody>
      </p:sp>
      <p:sp>
        <p:nvSpPr>
          <p:cNvPr id="4" name="TextBox 3"/>
          <p:cNvSpPr txBox="1"/>
          <p:nvPr/>
        </p:nvSpPr>
        <p:spPr>
          <a:xfrm>
            <a:off x="731520" y="1005840"/>
            <a:ext cx="7315200" cy="1280160"/>
          </a:xfrm>
          <a:prstGeom prst="rect">
            <a:avLst/>
          </a:prstGeom>
          <a:noFill/>
        </p:spPr>
        <p:txBody>
          <a:bodyPr wrap="square">
            <a:spAutoFit/>
          </a:bodyPr>
          <a:lstStyle/>
          <a:p>
            <a:pPr>
              <a:spcAft>
                <a:spcPts val="400"/>
              </a:spcAft>
              <a:defRPr sz="2200" b="1">
                <a:solidFill>
                  <a:srgbClr val="FFFFFF"/>
                </a:solidFill>
              </a:defRPr>
            </a:pPr>
            <a:r>
              <a:t>The Deciding Difference: Mandate Secured</a:t>
            </a:r>
          </a:p>
          <a:p>
            <a:pPr>
              <a:defRPr sz="1200">
                <a:solidFill>
                  <a:srgbClr val="CBD5E1"/>
                </a:solidFill>
              </a:defRPr>
            </a:pPr>
            <a:r>
              <a:t>Why Partnering with GetoCore Digital Innovation Guarantees Electoral Victory and Defense</a:t>
            </a:r>
          </a:p>
        </p:txBody>
      </p:sp>
      <p:sp>
        <p:nvSpPr>
          <p:cNvPr id="5" name="Rounded Rectangle 4"/>
          <p:cNvSpPr/>
          <p:nvPr/>
        </p:nvSpPr>
        <p:spPr>
          <a:xfrm>
            <a:off x="731520" y="2423160"/>
            <a:ext cx="7132320" cy="896112"/>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Impenetrable Collation Shield</a:t>
            </a:r>
          </a:p>
          <a:p>
            <a:pPr>
              <a:defRPr sz="1050">
                <a:solidFill>
                  <a:srgbClr val="94A3B8"/>
                </a:solidFill>
              </a:defRPr>
            </a:pPr>
            <a:r>
              <a:t>Eliminates midnight alteration vulnerabilities and guarantees that physical carbon Form EC8As are sealed in seconds.</a:t>
            </a:r>
          </a:p>
        </p:txBody>
      </p:sp>
      <p:sp>
        <p:nvSpPr>
          <p:cNvPr id="6" name="Rounded Rectangle 5"/>
          <p:cNvSpPr/>
          <p:nvPr/>
        </p:nvSpPr>
        <p:spPr>
          <a:xfrm>
            <a:off x="731520" y="3429000"/>
            <a:ext cx="7132320" cy="896112"/>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Automated Forensic Sword</a:t>
            </a:r>
          </a:p>
          <a:p>
            <a:pPr>
              <a:defRPr sz="1050">
                <a:solidFill>
                  <a:srgbClr val="94A3B8"/>
                </a:solidFill>
              </a:defRPr>
            </a:pPr>
            <a:r>
              <a:t>Computer vision OCR detects doctored IReV sheets in under 4 seconds, stamping court exhibit numbers automatically.</a:t>
            </a:r>
          </a:p>
        </p:txBody>
      </p:sp>
      <p:sp>
        <p:nvSpPr>
          <p:cNvPr id="7" name="Rounded Rectangle 6"/>
          <p:cNvSpPr/>
          <p:nvPr/>
        </p:nvSpPr>
        <p:spPr>
          <a:xfrm>
            <a:off x="731520" y="4434840"/>
            <a:ext cx="7132320" cy="896112"/>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Court-Ready Evidentiary Dossier</a:t>
            </a:r>
          </a:p>
          <a:p>
            <a:pPr>
              <a:defRPr sz="1050">
                <a:solidFill>
                  <a:srgbClr val="94A3B8"/>
                </a:solidFill>
              </a:defRPr>
            </a:pPr>
            <a:r>
              <a:t>Section 84 Evidence Act certified binders ready for court filing on Day 1 of the 21-day statutory tribunal window.</a:t>
            </a:r>
          </a:p>
        </p:txBody>
      </p:sp>
      <p:sp>
        <p:nvSpPr>
          <p:cNvPr id="8" name="Rounded Rectangle 7"/>
          <p:cNvSpPr/>
          <p:nvPr/>
        </p:nvSpPr>
        <p:spPr>
          <a:xfrm>
            <a:off x="731520" y="5440680"/>
            <a:ext cx="7132320" cy="896112"/>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Unmatched Operational Intelligence</a:t>
            </a:r>
          </a:p>
          <a:p>
            <a:pPr>
              <a:defRPr sz="1050">
                <a:solidFill>
                  <a:srgbClr val="94A3B8"/>
                </a:solidFill>
              </a:defRPr>
            </a:pPr>
            <a:r>
              <a:t>PVT projections 6 to 12 hours ahead of INEC, empowering His Excellency to lead national discourse with certified certainty.</a:t>
            </a:r>
          </a:p>
        </p:txBody>
      </p:sp>
      <p:sp>
        <p:nvSpPr>
          <p:cNvPr id="9" name="Rounded Rectangle 8"/>
          <p:cNvSpPr/>
          <p:nvPr/>
        </p:nvSpPr>
        <p:spPr>
          <a:xfrm>
            <a:off x="8138160" y="1005840"/>
            <a:ext cx="3322015" cy="1828800"/>
          </a:xfrm>
          <a:prstGeom prst="roundRect">
            <a:avLst/>
          </a:prstGeom>
          <a:solidFill>
            <a:srgbClr val="131B2E"/>
          </a:solidFill>
          <a:ln w="1905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wrap="square" lIns="228600" tIns="137160"/>
          <a:lstStyle/>
          <a:p>
            <a:pPr algn="ctr">
              <a:defRPr sz="1050" b="1">
                <a:solidFill>
                  <a:srgbClr val="F59E0B"/>
                </a:solidFill>
              </a:defRPr>
            </a:pPr>
            <a:r>
              <a:t>THE DECIDING DIFFERENCE</a:t>
            </a:r>
          </a:p>
          <a:p>
            <a:pPr>
              <a:spcAft>
                <a:spcPts val="200"/>
              </a:spcAft>
              <a:defRPr sz="3200" b="1">
                <a:solidFill>
                  <a:srgbClr val="FFFFFF"/>
                </a:solidFill>
              </a:defRPr>
            </a:pPr>
            <a:r>
              <a:t>Victory</a:t>
            </a:r>
          </a:p>
          <a:p>
            <a:pPr>
              <a:defRPr sz="1050">
                <a:solidFill>
                  <a:srgbClr val="CBD5E1"/>
                </a:solidFill>
              </a:defRPr>
            </a:pPr>
            <a:r>
              <a:t>Backed by undeniable technological dominance</a:t>
            </a:r>
          </a:p>
        </p:txBody>
      </p:sp>
      <p:sp>
        <p:nvSpPr>
          <p:cNvPr id="10" name="Rounded Rectangle 9"/>
          <p:cNvSpPr/>
          <p:nvPr/>
        </p:nvSpPr>
        <p:spPr>
          <a:xfrm>
            <a:off x="8138160" y="2971800"/>
            <a:ext cx="3322015" cy="329184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228600" tIns="164592"/>
          <a:lstStyle/>
          <a:p>
            <a:pPr algn="ctr">
              <a:spcAft>
                <a:spcPts val="800"/>
              </a:spcAft>
              <a:defRPr sz="1250" b="1">
                <a:solidFill>
                  <a:srgbClr val="10B981"/>
                </a:solidFill>
              </a:defRPr>
            </a:pPr>
            <a:r>
              <a:t>★  Executive Partnership Commissioning</a:t>
            </a:r>
          </a:p>
          <a:p>
            <a:pPr>
              <a:spcAft>
                <a:spcPts val="500"/>
              </a:spcAft>
              <a:defRPr sz="1050">
                <a:solidFill>
                  <a:srgbClr val="94A3B8"/>
                </a:solidFill>
              </a:defRPr>
            </a:pPr>
            <a:r>
              <a:t>Presidential Candidate: His Excellency Atiku Abubakar, GCON</a:t>
            </a:r>
          </a:p>
          <a:p>
            <a:pPr>
              <a:spcAft>
                <a:spcPts val="500"/>
              </a:spcAft>
              <a:defRPr sz="1050">
                <a:solidFill>
                  <a:srgbClr val="94A3B8"/>
                </a:solidFill>
              </a:defRPr>
            </a:pPr>
            <a:r>
              <a:t>Electoral Vehicle: African Democratic Congress (ADC 🤝)</a:t>
            </a:r>
          </a:p>
          <a:p>
            <a:pPr>
              <a:spcAft>
                <a:spcPts val="500"/>
              </a:spcAft>
              <a:defRPr sz="1050">
                <a:solidFill>
                  <a:srgbClr val="94A3B8"/>
                </a:solidFill>
              </a:defRPr>
            </a:pPr>
            <a:r>
              <a:t>Technology Partner: GetoCore Digital Innovation</a:t>
            </a:r>
          </a:p>
          <a:p>
            <a:pPr>
              <a:spcAft>
                <a:spcPts val="500"/>
              </a:spcAft>
              <a:defRPr sz="1050">
                <a:solidFill>
                  <a:srgbClr val="94A3B8"/>
                </a:solidFill>
              </a:defRPr>
            </a:pPr>
            <a:r>
              <a:t>Live Demonstration: Ready for Immediate Launch</a:t>
            </a:r>
          </a:p>
        </p:txBody>
      </p:sp>
      <p:sp>
        <p:nvSpPr>
          <p:cNvPr id="11" name="TextBox 10"/>
          <p:cNvSpPr txBox="1"/>
          <p:nvPr/>
        </p:nvSpPr>
        <p:spPr>
          <a:xfrm>
            <a:off x="731520" y="6355080"/>
            <a:ext cx="10728655" cy="365760"/>
          </a:xfrm>
          <a:prstGeom prst="rect">
            <a:avLst/>
          </a:prstGeom>
          <a:noFill/>
        </p:spPr>
        <p:txBody>
          <a:bodyPr wrap="none">
            <a:spAutoFit/>
          </a:bodyPr>
          <a:lstStyle/>
          <a:p>
            <a:pPr algn="r">
              <a:defRPr sz="950">
                <a:solidFill>
                  <a:srgbClr val="94A3B8"/>
                </a:solidFill>
              </a:defRPr>
            </a:pPr>
            <a:r>
              <a:t>Slide 12 of 15   |   Securing The Mandate 2027   |   His Excellency Atiku Abubakar (ADC 🤝)   |   GetoCore Digital Innovation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F1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31520" y="320040"/>
            <a:ext cx="10728655" cy="594360"/>
          </a:xfrm>
          <a:prstGeom prst="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100" b="1">
                <a:solidFill>
                  <a:srgbClr val="F59E0B"/>
                </a:solidFill>
              </a:defRPr>
            </a:pPr>
            <a:r>
              <a:t>LIVE SYSTEM DEMONSTRATION   •   Hands-On Boardroom Proof</a:t>
            </a:r>
          </a:p>
        </p:txBody>
      </p:sp>
      <p:sp>
        <p:nvSpPr>
          <p:cNvPr id="4" name="TextBox 3"/>
          <p:cNvSpPr txBox="1"/>
          <p:nvPr/>
        </p:nvSpPr>
        <p:spPr>
          <a:xfrm>
            <a:off x="731520" y="1005840"/>
            <a:ext cx="7315200" cy="1280160"/>
          </a:xfrm>
          <a:prstGeom prst="rect">
            <a:avLst/>
          </a:prstGeom>
          <a:noFill/>
        </p:spPr>
        <p:txBody>
          <a:bodyPr wrap="square">
            <a:spAutoFit/>
          </a:bodyPr>
          <a:lstStyle/>
          <a:p>
            <a:pPr>
              <a:spcAft>
                <a:spcPts val="400"/>
              </a:spcAft>
              <a:defRPr sz="2200" b="1">
                <a:solidFill>
                  <a:srgbClr val="FFFFFF"/>
                </a:solidFill>
              </a:defRPr>
            </a:pPr>
            <a:r>
              <a:t>The 5-Minute 'Kill-Shot' Live Demonstration Playbook</a:t>
            </a:r>
          </a:p>
          <a:p>
            <a:pPr>
              <a:defRPr sz="1200">
                <a:solidFill>
                  <a:srgbClr val="CBD5E1"/>
                </a:solidFill>
              </a:defRPr>
            </a:pPr>
            <a:r>
              <a:t>Choreographed Live War Room Sequence Proving Ground Reality and Forensic Superiority</a:t>
            </a:r>
          </a:p>
        </p:txBody>
      </p:sp>
      <p:sp>
        <p:nvSpPr>
          <p:cNvPr id="5" name="Rounded Rectangle 4"/>
          <p:cNvSpPr/>
          <p:nvPr/>
        </p:nvSpPr>
        <p:spPr>
          <a:xfrm>
            <a:off x="731520" y="2423160"/>
            <a:ext cx="7132320" cy="114300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Step 1: Phone Pairing &amp; Mobile App (60s)</a:t>
            </a:r>
          </a:p>
          <a:p>
            <a:pPr>
              <a:defRPr sz="1050">
                <a:solidFill>
                  <a:srgbClr val="94A3B8"/>
                </a:solidFill>
              </a:defRPr>
            </a:pPr>
            <a:r>
              <a:t>Scan on-screen QR code; mobile app loads instantly; Safari PWA install in 2 taps; 1.35 MB APK on Android.</a:t>
            </a:r>
          </a:p>
        </p:txBody>
      </p:sp>
      <p:sp>
        <p:nvSpPr>
          <p:cNvPr id="6" name="Rounded Rectangle 5"/>
          <p:cNvSpPr/>
          <p:nvPr/>
        </p:nvSpPr>
        <p:spPr>
          <a:xfrm>
            <a:off x="731520" y="3675887"/>
            <a:ext cx="7132320" cy="114300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Step 2: Ground Zero PU Submission &amp; Offline Cut (60s)</a:t>
            </a:r>
          </a:p>
          <a:p>
            <a:pPr>
              <a:defRPr sz="1050">
                <a:solidFill>
                  <a:srgbClr val="94A3B8"/>
                </a:solidFill>
              </a:defRPr>
            </a:pPr>
            <a:r>
              <a:t>Enter ADC 245, APC 82, PDP 41; cut cellular data; tap Submit; verifies 'SEALED IN OFFLINE AES-GCM VAULT'; reconnect Wi-Fi; instant sync.</a:t>
            </a:r>
          </a:p>
        </p:txBody>
      </p:sp>
      <p:sp>
        <p:nvSpPr>
          <p:cNvPr id="7" name="Rounded Rectangle 6"/>
          <p:cNvSpPr/>
          <p:nvPr/>
        </p:nvSpPr>
        <p:spPr>
          <a:xfrm>
            <a:off x="731520" y="4928616"/>
            <a:ext cx="7132320" cy="114300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Step 3: Real-Time Collation &amp; Section 51 Alert (60s)</a:t>
            </a:r>
          </a:p>
          <a:p>
            <a:pPr>
              <a:defRPr sz="1050">
                <a:solidFill>
                  <a:srgbClr val="94A3B8"/>
                </a:solidFill>
              </a:defRPr>
            </a:pPr>
            <a:r>
              <a:t>Dashboard updates live; demonstrates Section 51 Anti-Over-Voting siren halting illegal submissions exceeding BVAS accreditation.</a:t>
            </a:r>
          </a:p>
        </p:txBody>
      </p:sp>
      <p:sp>
        <p:nvSpPr>
          <p:cNvPr id="8" name="Rounded Rectangle 7"/>
          <p:cNvSpPr/>
          <p:nvPr/>
        </p:nvSpPr>
        <p:spPr>
          <a:xfrm>
            <a:off x="8138160" y="1005840"/>
            <a:ext cx="3322015" cy="1828800"/>
          </a:xfrm>
          <a:prstGeom prst="roundRect">
            <a:avLst/>
          </a:prstGeom>
          <a:solidFill>
            <a:srgbClr val="131B2E"/>
          </a:solidFill>
          <a:ln w="1905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wrap="square" lIns="228600" tIns="137160"/>
          <a:lstStyle/>
          <a:p>
            <a:pPr algn="ctr">
              <a:defRPr sz="1050" b="1">
                <a:solidFill>
                  <a:srgbClr val="F59E0B"/>
                </a:solidFill>
              </a:defRPr>
            </a:pPr>
            <a:r>
              <a:t>FULL SYSTEM VERIFICATION</a:t>
            </a:r>
          </a:p>
          <a:p>
            <a:pPr>
              <a:spcAft>
                <a:spcPts val="200"/>
              </a:spcAft>
              <a:defRPr sz="3200" b="1">
                <a:solidFill>
                  <a:srgbClr val="FFFFFF"/>
                </a:solidFill>
              </a:defRPr>
            </a:pPr>
            <a:r>
              <a:t>5 Mins</a:t>
            </a:r>
          </a:p>
          <a:p>
            <a:pPr>
              <a:defRPr sz="1050">
                <a:solidFill>
                  <a:srgbClr val="CBD5E1"/>
                </a:solidFill>
              </a:defRPr>
            </a:pPr>
            <a:r>
              <a:t>From phone pairing to court exhibit export</a:t>
            </a:r>
          </a:p>
        </p:txBody>
      </p:sp>
      <p:sp>
        <p:nvSpPr>
          <p:cNvPr id="9" name="Rounded Rectangle 8"/>
          <p:cNvSpPr/>
          <p:nvPr/>
        </p:nvSpPr>
        <p:spPr>
          <a:xfrm>
            <a:off x="8138160" y="2971800"/>
            <a:ext cx="3322015" cy="329184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228600" tIns="164592"/>
          <a:lstStyle/>
          <a:p>
            <a:pPr algn="ctr">
              <a:spcAft>
                <a:spcPts val="800"/>
              </a:spcAft>
              <a:defRPr sz="1250" b="1">
                <a:solidFill>
                  <a:srgbClr val="10B981"/>
                </a:solidFill>
              </a:defRPr>
            </a:pPr>
            <a:r>
              <a:t>★  Demonstration Steps 4 &amp; 5</a:t>
            </a:r>
          </a:p>
          <a:p>
            <a:pPr>
              <a:spcAft>
                <a:spcPts val="500"/>
              </a:spcAft>
              <a:defRPr sz="1050">
                <a:solidFill>
                  <a:srgbClr val="94A3B8"/>
                </a:solidFill>
              </a:defRPr>
            </a:pPr>
            <a:r>
              <a:t>Step 4 (Forensic OCR): Runs side-by-side audit; flags altered box in RED; stamps Exhibit #ADC-2027-EXHIBIT-OCR-241101002</a:t>
            </a:r>
          </a:p>
          <a:p>
            <a:pPr>
              <a:spcAft>
                <a:spcPts val="500"/>
              </a:spcAft>
              <a:defRPr sz="1050">
                <a:solidFill>
                  <a:srgbClr val="94A3B8"/>
                </a:solidFill>
              </a:defRPr>
            </a:pPr>
            <a:r>
              <a:t>Step 5 (Statutory EC8E): Generates official green-border PDF with written words ('TWO HUNDRED AND FORTY-FIVE')</a:t>
            </a:r>
          </a:p>
          <a:p>
            <a:pPr>
              <a:spcAft>
                <a:spcPts val="500"/>
              </a:spcAft>
              <a:defRPr sz="1050">
                <a:solidFill>
                  <a:srgbClr val="94A3B8"/>
                </a:solidFill>
              </a:defRPr>
            </a:pPr>
            <a:r>
              <a:t>Participant Badges: Prints official ID badge with Atiku portrait, lanyard slot &amp; QR code</a:t>
            </a:r>
          </a:p>
          <a:p>
            <a:pPr>
              <a:spcAft>
                <a:spcPts val="500"/>
              </a:spcAft>
              <a:defRPr sz="1050">
                <a:solidFill>
                  <a:srgbClr val="94A3B8"/>
                </a:solidFill>
              </a:defRPr>
            </a:pPr>
            <a:r>
              <a:t>Boardroom Impact: 100% Operational Proof Today</a:t>
            </a:r>
          </a:p>
        </p:txBody>
      </p:sp>
      <p:sp>
        <p:nvSpPr>
          <p:cNvPr id="10" name="TextBox 9"/>
          <p:cNvSpPr txBox="1"/>
          <p:nvPr/>
        </p:nvSpPr>
        <p:spPr>
          <a:xfrm>
            <a:off x="731520" y="6355080"/>
            <a:ext cx="10728655" cy="365760"/>
          </a:xfrm>
          <a:prstGeom prst="rect">
            <a:avLst/>
          </a:prstGeom>
          <a:noFill/>
        </p:spPr>
        <p:txBody>
          <a:bodyPr wrap="none">
            <a:spAutoFit/>
          </a:bodyPr>
          <a:lstStyle/>
          <a:p>
            <a:pPr algn="r">
              <a:defRPr sz="950">
                <a:solidFill>
                  <a:srgbClr val="94A3B8"/>
                </a:solidFill>
              </a:defRPr>
            </a:pPr>
            <a:r>
              <a:t>Slide 13 of 15   |   Securing The Mandate 2027   |   His Excellency Atiku Abubakar (ADC 🤝)   |   GetoCore Digital Innovation</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F1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31520" y="320040"/>
            <a:ext cx="10728655" cy="594360"/>
          </a:xfrm>
          <a:prstGeom prst="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100" b="1">
                <a:solidFill>
                  <a:srgbClr val="F59E0B"/>
                </a:solidFill>
              </a:defRPr>
            </a:pPr>
            <a:r>
              <a:t>BOARDROOM DEFENSE MATRIX   •   High Table Preparedness</a:t>
            </a:r>
          </a:p>
        </p:txBody>
      </p:sp>
      <p:sp>
        <p:nvSpPr>
          <p:cNvPr id="4" name="TextBox 3"/>
          <p:cNvSpPr txBox="1"/>
          <p:nvPr/>
        </p:nvSpPr>
        <p:spPr>
          <a:xfrm>
            <a:off x="731520" y="1005840"/>
            <a:ext cx="7315200" cy="1280160"/>
          </a:xfrm>
          <a:prstGeom prst="rect">
            <a:avLst/>
          </a:prstGeom>
          <a:noFill/>
        </p:spPr>
        <p:txBody>
          <a:bodyPr wrap="square">
            <a:spAutoFit/>
          </a:bodyPr>
          <a:lstStyle/>
          <a:p>
            <a:pPr>
              <a:spcAft>
                <a:spcPts val="400"/>
              </a:spcAft>
              <a:defRPr sz="2200" b="1">
                <a:solidFill>
                  <a:srgbClr val="FFFFFF"/>
                </a:solidFill>
              </a:defRPr>
            </a:pPr>
            <a:r>
              <a:t>The 10 Inevitable Hostile Questions &amp; Winning Defenses</a:t>
            </a:r>
          </a:p>
          <a:p>
            <a:pPr>
              <a:defRPr sz="1200">
                <a:solidFill>
                  <a:srgbClr val="CBD5E1"/>
                </a:solidFill>
              </a:defRPr>
            </a:pPr>
            <a:r>
              <a:t>Pre-Emptive Legal, Technical, and Operational Armor for High Table Scrutiny</a:t>
            </a:r>
          </a:p>
        </p:txBody>
      </p:sp>
      <p:sp>
        <p:nvSpPr>
          <p:cNvPr id="5" name="Rounded Rectangle 4"/>
          <p:cNvSpPr/>
          <p:nvPr/>
        </p:nvSpPr>
        <p:spPr>
          <a:xfrm>
            <a:off x="731520" y="2423160"/>
            <a:ext cx="7132320" cy="114300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Q1: What if INEC turns off IReV?</a:t>
            </a:r>
          </a:p>
          <a:p>
            <a:pPr>
              <a:defRPr sz="1050">
                <a:solidFill>
                  <a:srgbClr val="94A3B8"/>
                </a:solidFill>
              </a:defRPr>
            </a:pPr>
            <a:r>
              <a:t>Winning Defense: We don't wait for IReV. PVT relies on physical carbon Form EC8A copies held by our agents before BVAS leaves the PU.</a:t>
            </a:r>
          </a:p>
        </p:txBody>
      </p:sp>
      <p:sp>
        <p:nvSpPr>
          <p:cNvPr id="6" name="Rounded Rectangle 5"/>
          <p:cNvSpPr/>
          <p:nvPr/>
        </p:nvSpPr>
        <p:spPr>
          <a:xfrm>
            <a:off x="731520" y="3675887"/>
            <a:ext cx="7132320" cy="114300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Q2: What if an agent is bribed?</a:t>
            </a:r>
          </a:p>
          <a:p>
            <a:pPr>
              <a:defRPr sz="1050">
                <a:solidFill>
                  <a:srgbClr val="94A3B8"/>
                </a:solidFill>
              </a:defRPr>
            </a:pPr>
            <a:r>
              <a:t>Winning Defense: Agents must upload photo of carbon copy signed by PO and rivals. Discrepancies trigger OCR alarm. PINs revocable in 1s.</a:t>
            </a:r>
          </a:p>
        </p:txBody>
      </p:sp>
      <p:sp>
        <p:nvSpPr>
          <p:cNvPr id="7" name="Rounded Rectangle 6"/>
          <p:cNvSpPr/>
          <p:nvPr/>
        </p:nvSpPr>
        <p:spPr>
          <a:xfrm>
            <a:off x="731520" y="4928616"/>
            <a:ext cx="7132320" cy="114300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Q3: Can state hackers crash the server?</a:t>
            </a:r>
          </a:p>
          <a:p>
            <a:pPr>
              <a:defRPr sz="1050">
                <a:solidFill>
                  <a:srgbClr val="94A3B8"/>
                </a:solidFill>
              </a:defRPr>
            </a:pPr>
            <a:r>
              <a:t>Winning Defense: Distributed edge-cached servers with Cloudflare Enterprise DDoS mitigation, isolated VPCs, and offline mesh sync.</a:t>
            </a:r>
          </a:p>
        </p:txBody>
      </p:sp>
      <p:sp>
        <p:nvSpPr>
          <p:cNvPr id="8" name="Rounded Rectangle 7"/>
          <p:cNvSpPr/>
          <p:nvPr/>
        </p:nvSpPr>
        <p:spPr>
          <a:xfrm>
            <a:off x="8138160" y="1005840"/>
            <a:ext cx="3322015" cy="1828800"/>
          </a:xfrm>
          <a:prstGeom prst="roundRect">
            <a:avLst/>
          </a:prstGeom>
          <a:solidFill>
            <a:srgbClr val="131B2E"/>
          </a:solidFill>
          <a:ln w="1905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wrap="square" lIns="228600" tIns="137160"/>
          <a:lstStyle/>
          <a:p>
            <a:pPr algn="ctr">
              <a:defRPr sz="1050" b="1">
                <a:solidFill>
                  <a:srgbClr val="F59E0B"/>
                </a:solidFill>
              </a:defRPr>
            </a:pPr>
            <a:r>
              <a:t>HOSTILE QUESTIONS DEFENDED</a:t>
            </a:r>
          </a:p>
          <a:p>
            <a:pPr>
              <a:spcAft>
                <a:spcPts val="200"/>
              </a:spcAft>
              <a:defRPr sz="3200" b="1">
                <a:solidFill>
                  <a:srgbClr val="FFFFFF"/>
                </a:solidFill>
              </a:defRPr>
            </a:pPr>
            <a:r>
              <a:t>10 / 10</a:t>
            </a:r>
          </a:p>
          <a:p>
            <a:pPr>
              <a:defRPr sz="1050">
                <a:solidFill>
                  <a:srgbClr val="CBD5E1"/>
                </a:solidFill>
              </a:defRPr>
            </a:pPr>
            <a:r>
              <a:t>Zero vulnerability in boardroom interrogation</a:t>
            </a:r>
          </a:p>
        </p:txBody>
      </p:sp>
      <p:sp>
        <p:nvSpPr>
          <p:cNvPr id="9" name="Rounded Rectangle 8"/>
          <p:cNvSpPr/>
          <p:nvPr/>
        </p:nvSpPr>
        <p:spPr>
          <a:xfrm>
            <a:off x="8138160" y="2971800"/>
            <a:ext cx="3322015" cy="329184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228600" tIns="164592"/>
          <a:lstStyle/>
          <a:p>
            <a:pPr algn="ctr">
              <a:spcAft>
                <a:spcPts val="800"/>
              </a:spcAft>
              <a:defRPr sz="1250" b="1">
                <a:solidFill>
                  <a:srgbClr val="10B981"/>
                </a:solidFill>
              </a:defRPr>
            </a:pPr>
            <a:r>
              <a:t>★  Legal &amp; Operational Inquiries</a:t>
            </a:r>
          </a:p>
          <a:p>
            <a:pPr>
              <a:spcAft>
                <a:spcPts val="500"/>
              </a:spcAft>
              <a:defRPr sz="1050">
                <a:solidFill>
                  <a:srgbClr val="94A3B8"/>
                </a:solidFill>
              </a:defRPr>
            </a:pPr>
            <a:r>
              <a:t>Q4 (Tribunal Admissibility): Sec 84(4) Cert + SHA-256 Hash + Affidavit</a:t>
            </a:r>
          </a:p>
          <a:p>
            <a:pPr>
              <a:spcAft>
                <a:spcPts val="500"/>
              </a:spcAft>
              <a:defRPr sz="1050">
                <a:solidFill>
                  <a:srgbClr val="94A3B8"/>
                </a:solidFill>
              </a:defRPr>
            </a:pPr>
            <a:r>
              <a:t>Q5 (Data Cost per Agent): Lightweight JSON &lt; 45KB; &lt; 5MB per election</a:t>
            </a:r>
          </a:p>
          <a:p>
            <a:pPr>
              <a:spcAft>
                <a:spcPts val="500"/>
              </a:spcAft>
              <a:defRPr sz="1050">
                <a:solidFill>
                  <a:srgbClr val="94A3B8"/>
                </a:solidFill>
              </a:defRPr>
            </a:pPr>
            <a:r>
              <a:t>Q6 (Low-End Phones): 1.35MB APK; Android 7+; 40% OLED battery save</a:t>
            </a:r>
          </a:p>
          <a:p>
            <a:pPr>
              <a:spcAft>
                <a:spcPts val="500"/>
              </a:spcAft>
              <a:defRPr sz="1050">
                <a:solidFill>
                  <a:srgbClr val="94A3B8"/>
                </a:solidFill>
              </a:defRPr>
            </a:pPr>
            <a:r>
              <a:t>Q7 (Regional Leaks): 6-Tier Downward RBAC + cryptographic watermarking</a:t>
            </a:r>
          </a:p>
          <a:p>
            <a:pPr>
              <a:spcAft>
                <a:spcPts val="500"/>
              </a:spcAft>
              <a:defRPr sz="1050">
                <a:solidFill>
                  <a:srgbClr val="94A3B8"/>
                </a:solidFill>
              </a:defRPr>
            </a:pPr>
            <a:r>
              <a:t>Q8 (GSM Jamming): Local AES-GCM vault auto-syncs when past perimeter</a:t>
            </a:r>
          </a:p>
        </p:txBody>
      </p:sp>
      <p:sp>
        <p:nvSpPr>
          <p:cNvPr id="10" name="TextBox 9"/>
          <p:cNvSpPr txBox="1"/>
          <p:nvPr/>
        </p:nvSpPr>
        <p:spPr>
          <a:xfrm>
            <a:off x="731520" y="6355080"/>
            <a:ext cx="10728655" cy="365760"/>
          </a:xfrm>
          <a:prstGeom prst="rect">
            <a:avLst/>
          </a:prstGeom>
          <a:noFill/>
        </p:spPr>
        <p:txBody>
          <a:bodyPr wrap="none">
            <a:spAutoFit/>
          </a:bodyPr>
          <a:lstStyle/>
          <a:p>
            <a:pPr algn="r">
              <a:defRPr sz="950">
                <a:solidFill>
                  <a:srgbClr val="94A3B8"/>
                </a:solidFill>
              </a:defRPr>
            </a:pPr>
            <a:r>
              <a:t>Slide 14 of 15   |   Securing The Mandate 2027   |   His Excellency Atiku Abubakar (ADC 🤝)   |   GetoCore Digital Innovation</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F1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31520" y="320040"/>
            <a:ext cx="10728655" cy="594360"/>
          </a:xfrm>
          <a:prstGeom prst="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100" b="1">
                <a:solidFill>
                  <a:srgbClr val="F59E0B"/>
                </a:solidFill>
              </a:defRPr>
            </a:pPr>
            <a:r>
              <a:t>IMMEDIATE COMMISSIONING   •   Final Boardroom Call to Action</a:t>
            </a:r>
          </a:p>
        </p:txBody>
      </p:sp>
      <p:sp>
        <p:nvSpPr>
          <p:cNvPr id="4" name="TextBox 3"/>
          <p:cNvSpPr txBox="1"/>
          <p:nvPr/>
        </p:nvSpPr>
        <p:spPr>
          <a:xfrm>
            <a:off x="731520" y="1005840"/>
            <a:ext cx="7315200" cy="1280160"/>
          </a:xfrm>
          <a:prstGeom prst="rect">
            <a:avLst/>
          </a:prstGeom>
          <a:noFill/>
        </p:spPr>
        <p:txBody>
          <a:bodyPr wrap="square">
            <a:spAutoFit/>
          </a:bodyPr>
          <a:lstStyle/>
          <a:p>
            <a:pPr>
              <a:spcAft>
                <a:spcPts val="400"/>
              </a:spcAft>
              <a:defRPr sz="2200" b="1">
                <a:solidFill>
                  <a:srgbClr val="FFFFFF"/>
                </a:solidFill>
              </a:defRPr>
            </a:pPr>
            <a:r>
              <a:t>Immediate Next Steps &amp; Boardroom Close</a:t>
            </a:r>
          </a:p>
          <a:p>
            <a:pPr>
              <a:defRPr sz="1200">
                <a:solidFill>
                  <a:srgbClr val="CBD5E1"/>
                </a:solidFill>
              </a:defRPr>
            </a:pPr>
            <a:r>
              <a:t>Formalizing the Partnership, Sovereign Infrastructure Provisioning &amp; Cascade Training</a:t>
            </a:r>
          </a:p>
        </p:txBody>
      </p:sp>
      <p:sp>
        <p:nvSpPr>
          <p:cNvPr id="5" name="Rounded Rectangle 4"/>
          <p:cNvSpPr/>
          <p:nvPr/>
        </p:nvSpPr>
        <p:spPr>
          <a:xfrm>
            <a:off x="731520" y="2423160"/>
            <a:ext cx="7132320" cy="114300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1. Form Joint Implementation Committee</a:t>
            </a:r>
          </a:p>
          <a:p>
            <a:pPr>
              <a:defRPr sz="1050">
                <a:solidFill>
                  <a:srgbClr val="94A3B8"/>
                </a:solidFill>
              </a:defRPr>
            </a:pPr>
            <a:r>
              <a:t>Comprising GetoCore Technical Team, Campaign DG, Head of Legal/Tribunal Strategy, and National Collation Officer.</a:t>
            </a:r>
          </a:p>
        </p:txBody>
      </p:sp>
      <p:sp>
        <p:nvSpPr>
          <p:cNvPr id="6" name="Rounded Rectangle 5"/>
          <p:cNvSpPr/>
          <p:nvPr/>
        </p:nvSpPr>
        <p:spPr>
          <a:xfrm>
            <a:off x="731520" y="3675887"/>
            <a:ext cx="7132320" cy="114300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2. Ingest 37-State Delimitation Roster</a:t>
            </a:r>
          </a:p>
          <a:p>
            <a:pPr>
              <a:defRPr sz="1050">
                <a:solidFill>
                  <a:srgbClr val="94A3B8"/>
                </a:solidFill>
              </a:defRPr>
            </a:pPr>
            <a:r>
              <a:t>Ingesting verified campaign roster of 176,846 field agents into Participant Accreditation Desk with salted PIN generation.</a:t>
            </a:r>
          </a:p>
        </p:txBody>
      </p:sp>
      <p:sp>
        <p:nvSpPr>
          <p:cNvPr id="7" name="Rounded Rectangle 6"/>
          <p:cNvSpPr/>
          <p:nvPr/>
        </p:nvSpPr>
        <p:spPr>
          <a:xfrm>
            <a:off x="731520" y="4928616"/>
            <a:ext cx="7132320" cy="114300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182880" tIns="109728" rIns="182880"/>
          <a:lstStyle/>
          <a:p>
            <a:pPr algn="ctr">
              <a:spcAft>
                <a:spcPts val="200"/>
              </a:spcAft>
              <a:defRPr sz="1300" b="1">
                <a:solidFill>
                  <a:srgbClr val="F59E0B"/>
                </a:solidFill>
              </a:defRPr>
            </a:pPr>
            <a:r>
              <a:t>✔  3. Schedule January 2027 Nationwide Mock Election</a:t>
            </a:r>
          </a:p>
          <a:p>
            <a:pPr>
              <a:defRPr sz="1050">
                <a:solidFill>
                  <a:srgbClr val="94A3B8"/>
                </a:solidFill>
              </a:defRPr>
            </a:pPr>
            <a:r>
              <a:t>Executing 10,000 sample PU stress simulation across all 6 geopolitical zones to verify concurrent load and agent response time.</a:t>
            </a:r>
          </a:p>
        </p:txBody>
      </p:sp>
      <p:sp>
        <p:nvSpPr>
          <p:cNvPr id="8" name="Rounded Rectangle 7"/>
          <p:cNvSpPr/>
          <p:nvPr/>
        </p:nvSpPr>
        <p:spPr>
          <a:xfrm>
            <a:off x="8138160" y="1005840"/>
            <a:ext cx="3322015" cy="1828800"/>
          </a:xfrm>
          <a:prstGeom prst="roundRect">
            <a:avLst/>
          </a:prstGeom>
          <a:solidFill>
            <a:srgbClr val="131B2E"/>
          </a:solidFill>
          <a:ln w="1905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wrap="square" lIns="228600" tIns="137160"/>
          <a:lstStyle/>
          <a:p>
            <a:pPr algn="ctr">
              <a:defRPr sz="1050" b="1">
                <a:solidFill>
                  <a:srgbClr val="F59E0B"/>
                </a:solidFill>
              </a:defRPr>
            </a:pPr>
            <a:r>
              <a:t>IMMEDIATE NEXT STEPS</a:t>
            </a:r>
          </a:p>
          <a:p>
            <a:pPr>
              <a:spcAft>
                <a:spcPts val="200"/>
              </a:spcAft>
              <a:defRPr sz="3200" b="1">
                <a:solidFill>
                  <a:srgbClr val="FFFFFF"/>
                </a:solidFill>
              </a:defRPr>
            </a:pPr>
            <a:r>
              <a:t>Action</a:t>
            </a:r>
          </a:p>
          <a:p>
            <a:pPr>
              <a:defRPr sz="1050">
                <a:solidFill>
                  <a:srgbClr val="CBD5E1"/>
                </a:solidFill>
              </a:defRPr>
            </a:pPr>
            <a:r>
              <a:t>Securing the 2027 mandate today</a:t>
            </a:r>
          </a:p>
        </p:txBody>
      </p:sp>
      <p:sp>
        <p:nvSpPr>
          <p:cNvPr id="9" name="Rounded Rectangle 8"/>
          <p:cNvSpPr/>
          <p:nvPr/>
        </p:nvSpPr>
        <p:spPr>
          <a:xfrm>
            <a:off x="8138160" y="2971800"/>
            <a:ext cx="3322015" cy="3291840"/>
          </a:xfrm>
          <a:prstGeom prst="roundRect">
            <a:avLst/>
          </a:prstGeom>
          <a:solidFill>
            <a:srgbClr val="131B2E"/>
          </a:solidFill>
          <a:ln>
            <a:solidFill>
              <a:srgbClr val="2D374E"/>
            </a:solidFill>
          </a:ln>
        </p:spPr>
        <p:style>
          <a:lnRef idx="1">
            <a:schemeClr val="accent1"/>
          </a:lnRef>
          <a:fillRef idx="3">
            <a:schemeClr val="accent1"/>
          </a:fillRef>
          <a:effectRef idx="2">
            <a:schemeClr val="accent1"/>
          </a:effectRef>
          <a:fontRef idx="minor">
            <a:schemeClr val="lt1"/>
          </a:fontRef>
        </p:style>
        <p:txBody>
          <a:bodyPr rtlCol="0" anchor="ctr" wrap="square" lIns="228600" tIns="164592"/>
          <a:lstStyle/>
          <a:p>
            <a:pPr algn="ctr">
              <a:spcAft>
                <a:spcPts val="800"/>
              </a:spcAft>
              <a:defRPr sz="1250" b="1">
                <a:solidFill>
                  <a:srgbClr val="10B981"/>
                </a:solidFill>
              </a:defRPr>
            </a:pPr>
            <a:r>
              <a:t>★  The Road to Aso Rock 2027</a:t>
            </a:r>
          </a:p>
          <a:p>
            <a:pPr>
              <a:spcAft>
                <a:spcPts val="500"/>
              </a:spcAft>
              <a:defRPr sz="1050">
                <a:solidFill>
                  <a:srgbClr val="94A3B8"/>
                </a:solidFill>
              </a:defRPr>
            </a:pPr>
            <a:r>
              <a:t>Candidate Flagbearer: His Excellency Atiku Abubakar, GCON</a:t>
            </a:r>
          </a:p>
          <a:p>
            <a:pPr>
              <a:spcAft>
                <a:spcPts val="500"/>
              </a:spcAft>
              <a:defRPr sz="1050">
                <a:solidFill>
                  <a:srgbClr val="94A3B8"/>
                </a:solidFill>
              </a:defRPr>
            </a:pPr>
            <a:r>
              <a:t>Political Movement: African Democratic Congress (ADC 🤝)</a:t>
            </a:r>
          </a:p>
          <a:p>
            <a:pPr>
              <a:spcAft>
                <a:spcPts val="500"/>
              </a:spcAft>
              <a:defRPr sz="1050">
                <a:solidFill>
                  <a:srgbClr val="94A3B8"/>
                </a:solidFill>
              </a:defRPr>
            </a:pPr>
            <a:r>
              <a:t>Core Promise: Securing the Mandate. Defending the Collation.</a:t>
            </a:r>
          </a:p>
          <a:p>
            <a:pPr>
              <a:spcAft>
                <a:spcPts val="500"/>
              </a:spcAft>
              <a:defRPr sz="1050">
                <a:solidFill>
                  <a:srgbClr val="94A3B8"/>
                </a:solidFill>
              </a:defRPr>
            </a:pPr>
            <a:r>
              <a:t>Final Status: System Battle-Ready &amp; Verified ✅</a:t>
            </a:r>
          </a:p>
        </p:txBody>
      </p:sp>
      <p:sp>
        <p:nvSpPr>
          <p:cNvPr id="10" name="TextBox 9"/>
          <p:cNvSpPr txBox="1"/>
          <p:nvPr/>
        </p:nvSpPr>
        <p:spPr>
          <a:xfrm>
            <a:off x="731520" y="6355080"/>
            <a:ext cx="10728655" cy="365760"/>
          </a:xfrm>
          <a:prstGeom prst="rect">
            <a:avLst/>
          </a:prstGeom>
          <a:noFill/>
        </p:spPr>
        <p:txBody>
          <a:bodyPr wrap="none">
            <a:spAutoFit/>
          </a:bodyPr>
          <a:lstStyle/>
          <a:p>
            <a:pPr algn="r">
              <a:defRPr sz="950">
                <a:solidFill>
                  <a:srgbClr val="94A3B8"/>
                </a:solidFill>
              </a:defRPr>
            </a:pPr>
            <a:r>
              <a:t>Slide 15 of 15   |   Securing The Mandate 2027   |   His Excellency Atiku Abubakar (ADC 🤝)   |   GetoCore Digital Innovation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